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25"/>
  </p:notesMasterIdLst>
  <p:handoutMasterIdLst>
    <p:handoutMasterId r:id="rId26"/>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29"/>
    <p:restoredTop sz="94676"/>
  </p:normalViewPr>
  <p:slideViewPr>
    <p:cSldViewPr snapToGrid="0" snapToObjects="1">
      <p:cViewPr>
        <p:scale>
          <a:sx n="69" d="100"/>
          <a:sy n="69" d="100"/>
        </p:scale>
        <p:origin x="-1362" y="-8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9581530-16FE-4232-9C3D-C6B0922965C7}" type="datetimeFigureOut">
              <a:rPr lang="en-US" smtClean="0"/>
              <a:t>4/7/2017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9D70EA6-65BC-4986-9423-E72A3BAE5166}" type="slidenum">
              <a:rPr lang="en-US" smtClean="0"/>
              <a:t>‹#›</a:t>
            </a:fld>
            <a:endParaRPr lang="en-US"/>
          </a:p>
        </p:txBody>
      </p:sp>
    </p:spTree>
    <p:extLst>
      <p:ext uri="{BB962C8B-B14F-4D97-AF65-F5344CB8AC3E}">
        <p14:creationId xmlns:p14="http://schemas.microsoft.com/office/powerpoint/2010/main" val="282259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DDD085D-A65E-4995-A872-9E3B82967BCF}" type="datetimeFigureOut">
              <a:rPr lang="en-US" smtClean="0"/>
              <a:t>4/7/2017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176C24-9519-4033-B293-719241FCB9D8}" type="slidenum">
              <a:rPr lang="en-US" smtClean="0"/>
              <a:t>‹#›</a:t>
            </a:fld>
            <a:endParaRPr lang="en-US"/>
          </a:p>
        </p:txBody>
      </p:sp>
    </p:spTree>
    <p:extLst>
      <p:ext uri="{BB962C8B-B14F-4D97-AF65-F5344CB8AC3E}">
        <p14:creationId xmlns:p14="http://schemas.microsoft.com/office/powerpoint/2010/main" val="1072195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Introduction, (2) Audience, (3) Frustration</a:t>
            </a:r>
            <a:endParaRPr lang="en-US" dirty="0"/>
          </a:p>
        </p:txBody>
      </p:sp>
      <p:sp>
        <p:nvSpPr>
          <p:cNvPr id="4" name="Slide Number Placeholder 3"/>
          <p:cNvSpPr>
            <a:spLocks noGrp="1"/>
          </p:cNvSpPr>
          <p:nvPr>
            <p:ph type="sldNum" sz="quarter" idx="10"/>
          </p:nvPr>
        </p:nvSpPr>
        <p:spPr/>
        <p:txBody>
          <a:bodyPr/>
          <a:lstStyle/>
          <a:p>
            <a:fld id="{DE176C24-9519-4033-B293-719241FCB9D8}" type="slidenum">
              <a:rPr lang="en-US" smtClean="0"/>
              <a:t>1</a:t>
            </a:fld>
            <a:endParaRPr lang="en-US"/>
          </a:p>
        </p:txBody>
      </p:sp>
    </p:spTree>
    <p:extLst>
      <p:ext uri="{BB962C8B-B14F-4D97-AF65-F5344CB8AC3E}">
        <p14:creationId xmlns:p14="http://schemas.microsoft.com/office/powerpoint/2010/main" val="3493479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76C24-9519-4033-B293-719241FCB9D8}" type="slidenum">
              <a:rPr lang="en-US" smtClean="0"/>
              <a:t>19</a:t>
            </a:fld>
            <a:endParaRPr lang="en-US"/>
          </a:p>
        </p:txBody>
      </p:sp>
    </p:spTree>
    <p:extLst>
      <p:ext uri="{BB962C8B-B14F-4D97-AF65-F5344CB8AC3E}">
        <p14:creationId xmlns:p14="http://schemas.microsoft.com/office/powerpoint/2010/main" val="26975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are large primes commitment phobic?</a:t>
            </a:r>
            <a:endParaRPr lang="en-US" dirty="0"/>
          </a:p>
        </p:txBody>
      </p:sp>
      <p:sp>
        <p:nvSpPr>
          <p:cNvPr id="4" name="Slide Number Placeholder 3"/>
          <p:cNvSpPr>
            <a:spLocks noGrp="1"/>
          </p:cNvSpPr>
          <p:nvPr>
            <p:ph type="sldNum" sz="quarter" idx="10"/>
          </p:nvPr>
        </p:nvSpPr>
        <p:spPr/>
        <p:txBody>
          <a:bodyPr/>
          <a:lstStyle/>
          <a:p>
            <a:fld id="{DE176C24-9519-4033-B293-719241FCB9D8}" type="slidenum">
              <a:rPr lang="en-US" smtClean="0"/>
              <a:t>5</a:t>
            </a:fld>
            <a:endParaRPr lang="en-US"/>
          </a:p>
        </p:txBody>
      </p:sp>
    </p:spTree>
    <p:extLst>
      <p:ext uri="{BB962C8B-B14F-4D97-AF65-F5344CB8AC3E}">
        <p14:creationId xmlns:p14="http://schemas.microsoft.com/office/powerpoint/2010/main" val="121239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Disclosures</a:t>
            </a:r>
            <a:r>
              <a:rPr lang="en-US" baseline="0" dirty="0" smtClean="0"/>
              <a:t> w/o an NDA?  Contract professionals signing w/ reading?</a:t>
            </a:r>
            <a:endParaRPr lang="en-US" dirty="0"/>
          </a:p>
        </p:txBody>
      </p:sp>
      <p:sp>
        <p:nvSpPr>
          <p:cNvPr id="4" name="Slide Number Placeholder 3"/>
          <p:cNvSpPr>
            <a:spLocks noGrp="1"/>
          </p:cNvSpPr>
          <p:nvPr>
            <p:ph type="sldNum" sz="quarter" idx="10"/>
          </p:nvPr>
        </p:nvSpPr>
        <p:spPr/>
        <p:txBody>
          <a:bodyPr/>
          <a:lstStyle/>
          <a:p>
            <a:fld id="{DE176C24-9519-4033-B293-719241FCB9D8}" type="slidenum">
              <a:rPr lang="en-US" smtClean="0"/>
              <a:t>6</a:t>
            </a:fld>
            <a:endParaRPr lang="en-US"/>
          </a:p>
        </p:txBody>
      </p:sp>
    </p:spTree>
    <p:extLst>
      <p:ext uri="{BB962C8B-B14F-4D97-AF65-F5344CB8AC3E}">
        <p14:creationId xmlns:p14="http://schemas.microsoft.com/office/powerpoint/2010/main" val="3924854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things to</a:t>
            </a:r>
            <a:r>
              <a:rPr lang="en-US" baseline="0" dirty="0" smtClean="0"/>
              <a:t> look for in prime form are (1) reciprocal protection and (2) duration</a:t>
            </a:r>
            <a:endParaRPr lang="en-US" dirty="0"/>
          </a:p>
        </p:txBody>
      </p:sp>
      <p:sp>
        <p:nvSpPr>
          <p:cNvPr id="4" name="Slide Number Placeholder 3"/>
          <p:cNvSpPr>
            <a:spLocks noGrp="1"/>
          </p:cNvSpPr>
          <p:nvPr>
            <p:ph type="sldNum" sz="quarter" idx="10"/>
          </p:nvPr>
        </p:nvSpPr>
        <p:spPr/>
        <p:txBody>
          <a:bodyPr/>
          <a:lstStyle/>
          <a:p>
            <a:fld id="{DE176C24-9519-4033-B293-719241FCB9D8}" type="slidenum">
              <a:rPr lang="en-US" smtClean="0"/>
              <a:t>7</a:t>
            </a:fld>
            <a:endParaRPr lang="en-US"/>
          </a:p>
        </p:txBody>
      </p:sp>
    </p:spTree>
    <p:extLst>
      <p:ext uri="{BB962C8B-B14F-4D97-AF65-F5344CB8AC3E}">
        <p14:creationId xmlns:p14="http://schemas.microsoft.com/office/powerpoint/2010/main" val="221414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Citation Significance</a:t>
            </a:r>
            <a:endParaRPr lang="en-US" dirty="0"/>
          </a:p>
        </p:txBody>
      </p:sp>
      <p:sp>
        <p:nvSpPr>
          <p:cNvPr id="4" name="Slide Number Placeholder 3"/>
          <p:cNvSpPr>
            <a:spLocks noGrp="1"/>
          </p:cNvSpPr>
          <p:nvPr>
            <p:ph type="sldNum" sz="quarter" idx="10"/>
          </p:nvPr>
        </p:nvSpPr>
        <p:spPr/>
        <p:txBody>
          <a:bodyPr/>
          <a:lstStyle/>
          <a:p>
            <a:fld id="{DE176C24-9519-4033-B293-719241FCB9D8}" type="slidenum">
              <a:rPr lang="en-US" smtClean="0"/>
              <a:t>9</a:t>
            </a:fld>
            <a:endParaRPr lang="en-US"/>
          </a:p>
        </p:txBody>
      </p:sp>
    </p:spTree>
    <p:extLst>
      <p:ext uri="{BB962C8B-B14F-4D97-AF65-F5344CB8AC3E}">
        <p14:creationId xmlns:p14="http://schemas.microsoft.com/office/powerpoint/2010/main" val="232283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reason to avoid VA law</a:t>
            </a:r>
            <a:endParaRPr lang="en-US" dirty="0"/>
          </a:p>
        </p:txBody>
      </p:sp>
      <p:sp>
        <p:nvSpPr>
          <p:cNvPr id="4" name="Slide Number Placeholder 3"/>
          <p:cNvSpPr>
            <a:spLocks noGrp="1"/>
          </p:cNvSpPr>
          <p:nvPr>
            <p:ph type="sldNum" sz="quarter" idx="10"/>
          </p:nvPr>
        </p:nvSpPr>
        <p:spPr/>
        <p:txBody>
          <a:bodyPr/>
          <a:lstStyle/>
          <a:p>
            <a:fld id="{DE176C24-9519-4033-B293-719241FCB9D8}" type="slidenum">
              <a:rPr lang="en-US" smtClean="0"/>
              <a:t>10</a:t>
            </a:fld>
            <a:endParaRPr lang="en-US"/>
          </a:p>
        </p:txBody>
      </p:sp>
    </p:spTree>
    <p:extLst>
      <p:ext uri="{BB962C8B-B14F-4D97-AF65-F5344CB8AC3E}">
        <p14:creationId xmlns:p14="http://schemas.microsoft.com/office/powerpoint/2010/main" val="2524374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Reason</a:t>
            </a:r>
            <a:r>
              <a:rPr lang="en-US" baseline="0" dirty="0" smtClean="0"/>
              <a:t> for including TA provision </a:t>
            </a:r>
            <a:r>
              <a:rPr lang="en-US" baseline="0" dirty="0" err="1" smtClean="0"/>
              <a:t>fr</a:t>
            </a:r>
            <a:r>
              <a:rPr lang="en-US" baseline="0" dirty="0" smtClean="0"/>
              <a:t> liquidated damages/specific performance</a:t>
            </a:r>
            <a:endParaRPr lang="en-US" dirty="0"/>
          </a:p>
        </p:txBody>
      </p:sp>
      <p:sp>
        <p:nvSpPr>
          <p:cNvPr id="4" name="Slide Number Placeholder 3"/>
          <p:cNvSpPr>
            <a:spLocks noGrp="1"/>
          </p:cNvSpPr>
          <p:nvPr>
            <p:ph type="sldNum" sz="quarter" idx="10"/>
          </p:nvPr>
        </p:nvSpPr>
        <p:spPr/>
        <p:txBody>
          <a:bodyPr/>
          <a:lstStyle/>
          <a:p>
            <a:fld id="{DE176C24-9519-4033-B293-719241FCB9D8}" type="slidenum">
              <a:rPr lang="en-US" smtClean="0"/>
              <a:t>12</a:t>
            </a:fld>
            <a:endParaRPr lang="en-US"/>
          </a:p>
        </p:txBody>
      </p:sp>
    </p:spTree>
    <p:extLst>
      <p:ext uri="{BB962C8B-B14F-4D97-AF65-F5344CB8AC3E}">
        <p14:creationId xmlns:p14="http://schemas.microsoft.com/office/powerpoint/2010/main" val="3707402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176C24-9519-4033-B293-719241FCB9D8}" type="slidenum">
              <a:rPr lang="en-US" smtClean="0"/>
              <a:t>14</a:t>
            </a:fld>
            <a:endParaRPr lang="en-US"/>
          </a:p>
        </p:txBody>
      </p:sp>
    </p:spTree>
    <p:extLst>
      <p:ext uri="{BB962C8B-B14F-4D97-AF65-F5344CB8AC3E}">
        <p14:creationId xmlns:p14="http://schemas.microsoft.com/office/powerpoint/2010/main" val="29186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Commitment</a:t>
            </a:r>
            <a:r>
              <a:rPr lang="en-US" baseline="0" dirty="0" smtClean="0"/>
              <a:t> to key suppliers an evaluation factor.  Large prime may commit to award if it helps them get the contract.</a:t>
            </a:r>
            <a:endParaRPr lang="en-US" dirty="0"/>
          </a:p>
        </p:txBody>
      </p:sp>
      <p:sp>
        <p:nvSpPr>
          <p:cNvPr id="4" name="Slide Number Placeholder 3"/>
          <p:cNvSpPr>
            <a:spLocks noGrp="1"/>
          </p:cNvSpPr>
          <p:nvPr>
            <p:ph type="sldNum" sz="quarter" idx="10"/>
          </p:nvPr>
        </p:nvSpPr>
        <p:spPr/>
        <p:txBody>
          <a:bodyPr/>
          <a:lstStyle/>
          <a:p>
            <a:fld id="{DE176C24-9519-4033-B293-719241FCB9D8}" type="slidenum">
              <a:rPr lang="en-US" smtClean="0"/>
              <a:t>18</a:t>
            </a:fld>
            <a:endParaRPr lang="en-US"/>
          </a:p>
        </p:txBody>
      </p:sp>
    </p:spTree>
    <p:extLst>
      <p:ext uri="{BB962C8B-B14F-4D97-AF65-F5344CB8AC3E}">
        <p14:creationId xmlns:p14="http://schemas.microsoft.com/office/powerpoint/2010/main" val="2649788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48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B20E8D8-FBB4-1C47-ADBE-D6B3B57FF7B2}"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B20E8D8-FBB4-1C47-ADBE-D6B3B57FF7B2}" type="slidenum">
              <a:rPr lang="en-US" smtClean="0"/>
              <a:t>‹#›</a:t>
            </a:fld>
            <a:endParaRPr lang="en-US" dirty="0"/>
          </a:p>
        </p:txBody>
      </p:sp>
    </p:spTree>
    <p:extLst>
      <p:ext uri="{BB962C8B-B14F-4D97-AF65-F5344CB8AC3E}">
        <p14:creationId xmlns:p14="http://schemas.microsoft.com/office/powerpoint/2010/main" val="76914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B20E8D8-FBB4-1C47-ADBE-D6B3B57FF7B2}" type="slidenum">
              <a:rPr lang="en-US" smtClean="0"/>
              <a:t>‹#›</a:t>
            </a:fld>
            <a:endParaRPr lang="en-US" dirty="0"/>
          </a:p>
        </p:txBody>
      </p:sp>
    </p:spTree>
    <p:extLst>
      <p:ext uri="{BB962C8B-B14F-4D97-AF65-F5344CB8AC3E}">
        <p14:creationId xmlns:p14="http://schemas.microsoft.com/office/powerpoint/2010/main" val="2066195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4847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48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1520792" y="6356350"/>
            <a:ext cx="9529010" cy="365125"/>
          </a:xfrm>
        </p:spPr>
        <p:txBody>
          <a:bodyPr/>
          <a:lstStyle/>
          <a:p>
            <a:fld id="{EB20E8D8-FBB4-1C47-ADBE-D6B3B57FF7B2}"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B20E8D8-FBB4-1C47-ADBE-D6B3B57FF7B2}"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B20E8D8-FBB4-1C47-ADBE-D6B3B57FF7B2}"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B20E8D8-FBB4-1C47-ADBE-D6B3B57FF7B2}"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B20E8D8-FBB4-1C47-ADBE-D6B3B57FF7B2}"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B20E8D8-FBB4-1C47-ADBE-D6B3B57FF7B2}"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20E8D8-FBB4-1C47-ADBE-D6B3B57FF7B2}"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B20E8D8-FBB4-1C47-ADBE-D6B3B57FF7B2}"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10474036" y="6356350"/>
            <a:ext cx="578877" cy="365125"/>
          </a:xfrm>
          <a:prstGeom prst="rect">
            <a:avLst/>
          </a:prstGeom>
        </p:spPr>
        <p:txBody>
          <a:bodyPr vert="horz" lIns="91440" tIns="45720" rIns="91440" bIns="45720" rtlCol="0" anchor="ctr"/>
          <a:lstStyle>
            <a:lvl1pPr algn="ctr">
              <a:defRPr sz="1200" b="1">
                <a:solidFill>
                  <a:schemeClr val="tx2"/>
                </a:solidFill>
              </a:defRPr>
            </a:lvl1pPr>
          </a:lstStyle>
          <a:p>
            <a:fld id="{EB20E8D8-FBB4-1C47-ADBE-D6B3B57FF7B2}"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6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seidmanlaw.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72789"/>
            <a:ext cx="12192000" cy="1446550"/>
          </a:xfrm>
          <a:prstGeom prst="rect">
            <a:avLst/>
          </a:prstGeom>
        </p:spPr>
        <p:txBody>
          <a:bodyPr wrap="square">
            <a:spAutoFit/>
          </a:bodyPr>
          <a:lstStyle/>
          <a:p>
            <a:pPr algn="ctr"/>
            <a:r>
              <a:rPr lang="en-US" sz="4400" b="1" dirty="0">
                <a:solidFill>
                  <a:srgbClr val="002060"/>
                </a:solidFill>
              </a:rPr>
              <a:t>GOVERNMENT CONTRACT TEAMING – </a:t>
            </a:r>
            <a:br>
              <a:rPr lang="en-US" sz="4400" b="1" dirty="0">
                <a:solidFill>
                  <a:srgbClr val="002060"/>
                </a:solidFill>
              </a:rPr>
            </a:br>
            <a:r>
              <a:rPr lang="en-US" sz="4400" b="1" dirty="0">
                <a:solidFill>
                  <a:srgbClr val="002060"/>
                </a:solidFill>
              </a:rPr>
              <a:t>A SUBCONTRACTOR PERSPECTIVE</a:t>
            </a:r>
          </a:p>
        </p:txBody>
      </p:sp>
      <p:sp>
        <p:nvSpPr>
          <p:cNvPr id="6" name="TextBox 5"/>
          <p:cNvSpPr txBox="1"/>
          <p:nvPr/>
        </p:nvSpPr>
        <p:spPr>
          <a:xfrm>
            <a:off x="0" y="3919339"/>
            <a:ext cx="12192000" cy="2757678"/>
          </a:xfrm>
          <a:prstGeom prst="rect">
            <a:avLst/>
          </a:prstGeom>
          <a:noFill/>
        </p:spPr>
        <p:txBody>
          <a:bodyPr wrap="square" rtlCol="0">
            <a:spAutoFit/>
          </a:bodyPr>
          <a:lstStyle/>
          <a:p>
            <a:pPr marR="0" algn="ctr">
              <a:lnSpc>
                <a:spcPct val="80000"/>
              </a:lnSpc>
            </a:pPr>
            <a:r>
              <a:rPr lang="en-US" altLang="en-US" dirty="0"/>
              <a:t>A MARCH 30, 2017 </a:t>
            </a:r>
            <a:r>
              <a:rPr lang="en-US" altLang="en-US" dirty="0" smtClean="0"/>
              <a:t>PRESENTATION</a:t>
            </a:r>
            <a:endParaRPr lang="en-US" altLang="en-US" dirty="0"/>
          </a:p>
          <a:p>
            <a:pPr marR="0" algn="ctr">
              <a:lnSpc>
                <a:spcPct val="80000"/>
              </a:lnSpc>
            </a:pPr>
            <a:r>
              <a:rPr lang="en-US" altLang="en-US" dirty="0"/>
              <a:t>BY </a:t>
            </a:r>
          </a:p>
          <a:p>
            <a:pPr marR="0" algn="ctr">
              <a:lnSpc>
                <a:spcPct val="80000"/>
              </a:lnSpc>
            </a:pPr>
            <a:r>
              <a:rPr lang="en-US" altLang="en-US" sz="3600" b="1" dirty="0"/>
              <a:t>PAUL J. SEIDMAN</a:t>
            </a:r>
          </a:p>
          <a:p>
            <a:pPr marR="0" algn="ctr">
              <a:lnSpc>
                <a:spcPct val="80000"/>
              </a:lnSpc>
            </a:pPr>
            <a:r>
              <a:rPr lang="en-US" altLang="en-US" sz="3600" b="1" dirty="0"/>
              <a:t>SEIDMAN &amp; ASSOCIATES, P.C.</a:t>
            </a:r>
          </a:p>
          <a:p>
            <a:pPr marR="0" algn="ctr">
              <a:lnSpc>
                <a:spcPct val="80000"/>
              </a:lnSpc>
            </a:pPr>
            <a:r>
              <a:rPr lang="en-US" altLang="en-US" sz="1600" b="1" dirty="0"/>
              <a:t>ATTORNEYS AT LAW</a:t>
            </a:r>
          </a:p>
          <a:p>
            <a:pPr marR="0" algn="ctr">
              <a:lnSpc>
                <a:spcPct val="80000"/>
              </a:lnSpc>
            </a:pPr>
            <a:r>
              <a:rPr lang="en-US" altLang="en-US" dirty="0"/>
              <a:t>HYATT REGENCY DULLES </a:t>
            </a:r>
          </a:p>
          <a:p>
            <a:pPr marR="0" algn="ctr">
              <a:lnSpc>
                <a:spcPct val="80000"/>
              </a:lnSpc>
            </a:pPr>
            <a:r>
              <a:rPr lang="en-US" altLang="en-US" dirty="0"/>
              <a:t>DULLES, VA</a:t>
            </a:r>
          </a:p>
          <a:p>
            <a:pPr marR="0" algn="ctr">
              <a:lnSpc>
                <a:spcPct val="80000"/>
              </a:lnSpc>
            </a:pPr>
            <a:endParaRPr lang="en-US" altLang="en-US" dirty="0"/>
          </a:p>
          <a:p>
            <a:pPr marR="0" algn="ctr">
              <a:lnSpc>
                <a:spcPct val="80000"/>
              </a:lnSpc>
            </a:pPr>
            <a:r>
              <a:rPr lang="en-US" altLang="en-US" sz="1600" dirty="0"/>
              <a:t>Copyright 2017, Seidman &amp; Associates, PC</a:t>
            </a:r>
            <a:r>
              <a:rPr lang="en-US" altLang="en-US" sz="1100" dirty="0"/>
              <a:t>,</a:t>
            </a:r>
          </a:p>
          <a:p>
            <a:endParaRPr lang="en-US" dirty="0"/>
          </a:p>
        </p:txBody>
      </p:sp>
    </p:spTree>
    <p:extLst>
      <p:ext uri="{BB962C8B-B14F-4D97-AF65-F5344CB8AC3E}">
        <p14:creationId xmlns:p14="http://schemas.microsoft.com/office/powerpoint/2010/main" val="3325067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039090"/>
          </a:xfrm>
        </p:spPr>
        <p:txBody>
          <a:bodyPr>
            <a:normAutofit fontScale="90000"/>
          </a:bodyPr>
          <a:lstStyle/>
          <a:p>
            <a:pPr algn="ctr"/>
            <a:r>
              <a:rPr lang="en-US" sz="4000" b="1" dirty="0">
                <a:solidFill>
                  <a:srgbClr val="002060"/>
                </a:solidFill>
              </a:rPr>
              <a:t>CASE LAW - VIRGINIA</a:t>
            </a:r>
            <a:br>
              <a:rPr lang="en-US" sz="4000" b="1" dirty="0">
                <a:solidFill>
                  <a:srgbClr val="002060"/>
                </a:solidFill>
              </a:rPr>
            </a:br>
            <a:r>
              <a:rPr lang="en-US" sz="3200" b="1" i="1" dirty="0" err="1">
                <a:solidFill>
                  <a:srgbClr val="002060"/>
                </a:solidFill>
              </a:rPr>
              <a:t>Cyberlock</a:t>
            </a:r>
            <a:r>
              <a:rPr lang="en-US" sz="3200" b="1" i="1" dirty="0">
                <a:solidFill>
                  <a:srgbClr val="002060"/>
                </a:solidFill>
              </a:rPr>
              <a:t> Consulting, Inc. v. Information Experts, Inc</a:t>
            </a:r>
            <a:r>
              <a:rPr lang="en-US" sz="3200" b="1" dirty="0" smtClean="0">
                <a:solidFill>
                  <a:srgbClr val="002060"/>
                </a:solidFill>
              </a:rPr>
              <a:t>.</a:t>
            </a:r>
            <a:r>
              <a:rPr lang="en-US" sz="2400" dirty="0" smtClean="0">
                <a:solidFill>
                  <a:srgbClr val="40474F"/>
                </a:solidFill>
              </a:rPr>
              <a:t>(</a:t>
            </a:r>
            <a:r>
              <a:rPr lang="en-US" sz="2400" dirty="0">
                <a:solidFill>
                  <a:srgbClr val="40474F"/>
                </a:solidFill>
              </a:rPr>
              <a:t>continued)</a:t>
            </a:r>
            <a:r>
              <a:rPr lang="en-US" sz="2800" dirty="0">
                <a:solidFill>
                  <a:srgbClr val="40474F"/>
                </a:solidFill>
              </a:rPr>
              <a:t/>
            </a:r>
            <a:br>
              <a:rPr lang="en-US" sz="2800" dirty="0">
                <a:solidFill>
                  <a:srgbClr val="40474F"/>
                </a:solidFill>
              </a:rPr>
            </a:br>
            <a:endParaRPr lang="en-US" dirty="0"/>
          </a:p>
        </p:txBody>
      </p:sp>
      <p:sp>
        <p:nvSpPr>
          <p:cNvPr id="3" name="Content Placeholder 2"/>
          <p:cNvSpPr>
            <a:spLocks noGrp="1"/>
          </p:cNvSpPr>
          <p:nvPr>
            <p:ph idx="1"/>
          </p:nvPr>
        </p:nvSpPr>
        <p:spPr>
          <a:xfrm>
            <a:off x="0" y="955965"/>
            <a:ext cx="12095018" cy="5514108"/>
          </a:xfrm>
        </p:spPr>
        <p:txBody>
          <a:bodyPr>
            <a:normAutofit lnSpcReduction="10000"/>
          </a:bodyPr>
          <a:lstStyle/>
          <a:p>
            <a:pPr lvl="0">
              <a:buFont typeface="Arial" panose="020B0604020202020204" pitchFamily="34" charset="0"/>
              <a:buChar char="•"/>
            </a:pPr>
            <a:r>
              <a:rPr lang="en-US" b="1" dirty="0">
                <a:solidFill>
                  <a:srgbClr val="40474F"/>
                </a:solidFill>
              </a:rPr>
              <a:t>COURT HOLDS TEAMING AGREEMENT NOT BINDING CONTRACT</a:t>
            </a:r>
          </a:p>
          <a:p>
            <a:pPr lvl="1">
              <a:buFont typeface="Arial" panose="020B0604020202020204" pitchFamily="34" charset="0"/>
              <a:buChar char="•"/>
            </a:pPr>
            <a:r>
              <a:rPr lang="en-US" sz="2800" dirty="0" smtClean="0">
                <a:solidFill>
                  <a:srgbClr val="40474F"/>
                </a:solidFill>
              </a:rPr>
              <a:t>an agreement to negotiate open issues in good faith is an agreement to agree rather than a valid contract </a:t>
            </a:r>
          </a:p>
          <a:p>
            <a:pPr lvl="1">
              <a:buFont typeface="Arial" panose="020B0604020202020204" pitchFamily="34" charset="0"/>
              <a:buChar char="•"/>
            </a:pPr>
            <a:r>
              <a:rPr lang="en-US" sz="2800" dirty="0" smtClean="0">
                <a:solidFill>
                  <a:srgbClr val="40474F"/>
                </a:solidFill>
              </a:rPr>
              <a:t>“</a:t>
            </a:r>
            <a:r>
              <a:rPr lang="en-US" sz="2800" dirty="0">
                <a:solidFill>
                  <a:srgbClr val="40474F"/>
                </a:solidFill>
              </a:rPr>
              <a:t>calling an agreement something other than a contract . . . implies </a:t>
            </a:r>
            <a:r>
              <a:rPr lang="en-US" sz="2800" dirty="0" smtClean="0">
                <a:solidFill>
                  <a:srgbClr val="40474F"/>
                </a:solidFill>
              </a:rPr>
              <a:t>‘parties </a:t>
            </a:r>
            <a:r>
              <a:rPr lang="en-US" sz="2800" dirty="0">
                <a:solidFill>
                  <a:srgbClr val="40474F"/>
                </a:solidFill>
              </a:rPr>
              <a:t>intended . . . a nonbinding expression in contemplation of a future contract.’”</a:t>
            </a:r>
          </a:p>
          <a:p>
            <a:pPr lvl="1">
              <a:buFont typeface="Arial" panose="020B0604020202020204" pitchFamily="34" charset="0"/>
              <a:buChar char="•"/>
            </a:pPr>
            <a:r>
              <a:rPr lang="en-US" sz="2800" dirty="0">
                <a:solidFill>
                  <a:srgbClr val="40474F"/>
                </a:solidFill>
              </a:rPr>
              <a:t>even if the parties are in full agreement the fact that they intend a formal contract “is strong evidence</a:t>
            </a:r>
            <a:r>
              <a:rPr lang="en-US" sz="2800" b="1" dirty="0">
                <a:solidFill>
                  <a:srgbClr val="40474F"/>
                </a:solidFill>
              </a:rPr>
              <a:t> . . .</a:t>
            </a:r>
            <a:r>
              <a:rPr lang="en-US" sz="2800" dirty="0">
                <a:solidFill>
                  <a:srgbClr val="40474F"/>
                </a:solidFill>
              </a:rPr>
              <a:t> they did not intend the previous negotiations [to be] an agreement.”</a:t>
            </a:r>
          </a:p>
          <a:p>
            <a:pPr lvl="1">
              <a:buFont typeface="Arial" panose="020B0604020202020204" pitchFamily="34" charset="0"/>
              <a:buChar char="•"/>
            </a:pPr>
            <a:r>
              <a:rPr lang="en-US" i="1" dirty="0" err="1">
                <a:solidFill>
                  <a:srgbClr val="40474F"/>
                </a:solidFill>
              </a:rPr>
              <a:t>E,G&amp;G</a:t>
            </a:r>
            <a:r>
              <a:rPr lang="en-US" i="1" dirty="0">
                <a:solidFill>
                  <a:srgbClr val="40474F"/>
                </a:solidFill>
              </a:rPr>
              <a:t>, Inc. v. Cube Corp.</a:t>
            </a:r>
            <a:r>
              <a:rPr lang="en-US" dirty="0">
                <a:solidFill>
                  <a:srgbClr val="40474F"/>
                </a:solidFill>
              </a:rPr>
              <a:t>, 63 </a:t>
            </a:r>
            <a:r>
              <a:rPr lang="en-US" dirty="0" smtClean="0">
                <a:solidFill>
                  <a:srgbClr val="40474F"/>
                </a:solidFill>
              </a:rPr>
              <a:t>Va. Cir. </a:t>
            </a:r>
            <a:r>
              <a:rPr lang="en-US" dirty="0">
                <a:solidFill>
                  <a:srgbClr val="40474F"/>
                </a:solidFill>
              </a:rPr>
              <a:t>634 (Va. Cir. Ct. 12/23/02) flawed</a:t>
            </a:r>
          </a:p>
          <a:p>
            <a:pPr lvl="2">
              <a:buFont typeface="Arial" panose="020B0604020202020204" pitchFamily="34" charset="0"/>
              <a:buChar char="•"/>
            </a:pPr>
            <a:r>
              <a:rPr lang="en-US" sz="2400" dirty="0" smtClean="0">
                <a:solidFill>
                  <a:srgbClr val="40474F"/>
                </a:solidFill>
              </a:rPr>
              <a:t>only case ordering specific performance</a:t>
            </a:r>
          </a:p>
          <a:p>
            <a:pPr lvl="2">
              <a:buFont typeface="Arial" panose="020B0604020202020204" pitchFamily="34" charset="0"/>
              <a:buChar char="•"/>
            </a:pPr>
            <a:r>
              <a:rPr lang="en-US" sz="2400" dirty="0" smtClean="0">
                <a:solidFill>
                  <a:srgbClr val="40474F"/>
                </a:solidFill>
              </a:rPr>
              <a:t>incorrectly </a:t>
            </a:r>
            <a:r>
              <a:rPr lang="en-US" sz="2400" dirty="0">
                <a:solidFill>
                  <a:srgbClr val="40474F"/>
                </a:solidFill>
              </a:rPr>
              <a:t>decided to extent it suggests rules of contract interpretation inapplicable to teaming </a:t>
            </a:r>
            <a:r>
              <a:rPr lang="en-US" sz="2400" dirty="0" smtClean="0">
                <a:solidFill>
                  <a:srgbClr val="40474F"/>
                </a:solidFill>
              </a:rPr>
              <a:t>agreements</a:t>
            </a:r>
          </a:p>
          <a:p>
            <a:pPr>
              <a:buFont typeface="Arial" panose="020B0604020202020204" pitchFamily="34" charset="0"/>
              <a:buChar char="•"/>
            </a:pPr>
            <a:r>
              <a:rPr lang="en-US" sz="2600" b="1" i="1" dirty="0" smtClean="0">
                <a:solidFill>
                  <a:srgbClr val="40474F"/>
                </a:solidFill>
              </a:rPr>
              <a:t>CYBERLOCK </a:t>
            </a:r>
            <a:r>
              <a:rPr lang="en-US" sz="2600" b="1" dirty="0" smtClean="0">
                <a:solidFill>
                  <a:srgbClr val="40474F"/>
                </a:solidFill>
              </a:rPr>
              <a:t>ENDORSED BY VA SUPREME COURT</a:t>
            </a:r>
            <a:endParaRPr lang="en-US" sz="2200" b="1" i="1" dirty="0" smtClean="0">
              <a:solidFill>
                <a:srgbClr val="40474F"/>
              </a:solidFill>
            </a:endParaRPr>
          </a:p>
          <a:p>
            <a:pPr lvl="1">
              <a:buFont typeface="Arial" panose="020B0604020202020204" pitchFamily="34" charset="0"/>
              <a:buChar char="•"/>
            </a:pPr>
            <a:r>
              <a:rPr lang="en-US" sz="2200" i="1" dirty="0" err="1" smtClean="0">
                <a:solidFill>
                  <a:srgbClr val="40474F"/>
                </a:solidFill>
              </a:rPr>
              <a:t>Navar</a:t>
            </a:r>
            <a:r>
              <a:rPr lang="en-US" sz="2200" i="1" dirty="0">
                <a:solidFill>
                  <a:srgbClr val="40474F"/>
                </a:solidFill>
              </a:rPr>
              <a:t>, Inc. </a:t>
            </a:r>
            <a:r>
              <a:rPr lang="en-US" sz="2200" i="1" dirty="0" smtClean="0">
                <a:solidFill>
                  <a:srgbClr val="40474F"/>
                </a:solidFill>
              </a:rPr>
              <a:t>v. Federal Business Council,</a:t>
            </a:r>
            <a:r>
              <a:rPr lang="en-US" sz="2200" dirty="0" smtClean="0">
                <a:solidFill>
                  <a:srgbClr val="40474F"/>
                </a:solidFill>
              </a:rPr>
              <a:t>291 </a:t>
            </a:r>
            <a:r>
              <a:rPr lang="en-US" sz="2200" dirty="0">
                <a:solidFill>
                  <a:srgbClr val="40474F"/>
                </a:solidFill>
              </a:rPr>
              <a:t>Va. 338 (2016)</a:t>
            </a:r>
            <a:endParaRPr lang="en-US" sz="2200" i="1" dirty="0">
              <a:solidFill>
                <a:srgbClr val="40474F"/>
              </a:solidFill>
            </a:endParaRP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10</a:t>
            </a:fld>
            <a:endParaRPr lang="en-US"/>
          </a:p>
        </p:txBody>
      </p:sp>
    </p:spTree>
    <p:extLst>
      <p:ext uri="{BB962C8B-B14F-4D97-AF65-F5344CB8AC3E}">
        <p14:creationId xmlns:p14="http://schemas.microsoft.com/office/powerpoint/2010/main" val="39158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634" y="112543"/>
            <a:ext cx="9270609" cy="1578146"/>
          </a:xfrm>
        </p:spPr>
        <p:txBody>
          <a:bodyPr>
            <a:normAutofit fontScale="90000"/>
          </a:bodyPr>
          <a:lstStyle/>
          <a:p>
            <a:pPr algn="ct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CASE </a:t>
            </a:r>
            <a:r>
              <a:rPr lang="en-US" sz="4000" b="1" dirty="0">
                <a:solidFill>
                  <a:srgbClr val="002060"/>
                </a:solidFill>
              </a:rPr>
              <a:t>LAW - PENNSYLVANIA</a:t>
            </a:r>
            <a:br>
              <a:rPr lang="en-US" sz="4000" b="1" dirty="0">
                <a:solidFill>
                  <a:srgbClr val="002060"/>
                </a:solidFill>
              </a:rPr>
            </a:br>
            <a:r>
              <a:rPr lang="en-US" sz="3200" b="1" i="1" dirty="0" err="1">
                <a:solidFill>
                  <a:srgbClr val="40474F"/>
                </a:solidFill>
              </a:rPr>
              <a:t>ATACS</a:t>
            </a:r>
            <a:r>
              <a:rPr lang="en-US" sz="3200" b="1" i="1" dirty="0">
                <a:solidFill>
                  <a:srgbClr val="40474F"/>
                </a:solidFill>
              </a:rPr>
              <a:t> Corp. v. Trans World Communications, Inc., </a:t>
            </a:r>
            <a:r>
              <a:rPr lang="en-US" sz="3200" b="1" i="1" dirty="0" smtClean="0">
                <a:solidFill>
                  <a:srgbClr val="40474F"/>
                </a:solidFill>
              </a:rPr>
              <a:t/>
            </a:r>
            <a:br>
              <a:rPr lang="en-US" sz="3200" b="1" i="1" dirty="0" smtClean="0">
                <a:solidFill>
                  <a:srgbClr val="40474F"/>
                </a:solidFill>
              </a:rPr>
            </a:br>
            <a:r>
              <a:rPr lang="en-US" sz="3200" dirty="0" smtClean="0">
                <a:solidFill>
                  <a:srgbClr val="40474F"/>
                </a:solidFill>
              </a:rPr>
              <a:t>155 </a:t>
            </a:r>
            <a:r>
              <a:rPr lang="en-US" sz="3200" dirty="0">
                <a:solidFill>
                  <a:srgbClr val="40474F"/>
                </a:solidFill>
              </a:rPr>
              <a:t>F.3d 659 (3</a:t>
            </a:r>
            <a:r>
              <a:rPr lang="en-US" sz="3200" baseline="30000" dirty="0">
                <a:solidFill>
                  <a:srgbClr val="40474F"/>
                </a:solidFill>
              </a:rPr>
              <a:t>rd</a:t>
            </a:r>
            <a:r>
              <a:rPr lang="en-US" sz="3200" dirty="0">
                <a:solidFill>
                  <a:srgbClr val="40474F"/>
                </a:solidFill>
              </a:rPr>
              <a:t>. Cir 1998)</a:t>
            </a:r>
            <a:br>
              <a:rPr lang="en-US" sz="3200" dirty="0">
                <a:solidFill>
                  <a:srgbClr val="40474F"/>
                </a:solidFill>
              </a:rPr>
            </a:br>
            <a:endParaRPr lang="en-US" dirty="0"/>
          </a:p>
        </p:txBody>
      </p:sp>
      <p:sp>
        <p:nvSpPr>
          <p:cNvPr id="3" name="Content Placeholder 2"/>
          <p:cNvSpPr>
            <a:spLocks noGrp="1"/>
          </p:cNvSpPr>
          <p:nvPr>
            <p:ph idx="1"/>
          </p:nvPr>
        </p:nvSpPr>
        <p:spPr>
          <a:xfrm>
            <a:off x="318655" y="1537855"/>
            <a:ext cx="11457709" cy="4639108"/>
          </a:xfrm>
        </p:spPr>
        <p:txBody>
          <a:bodyPr>
            <a:normAutofit fontScale="92500" lnSpcReduction="10000"/>
          </a:bodyPr>
          <a:lstStyle/>
          <a:p>
            <a:pPr lvl="0">
              <a:buFont typeface="Arial" panose="020B0604020202020204" pitchFamily="34" charset="0"/>
              <a:buChar char="•"/>
            </a:pPr>
            <a:r>
              <a:rPr lang="en-US" sz="3200" b="1" dirty="0">
                <a:solidFill>
                  <a:srgbClr val="40474F"/>
                </a:solidFill>
              </a:rPr>
              <a:t>FACTS</a:t>
            </a:r>
          </a:p>
          <a:p>
            <a:pPr lvl="1">
              <a:buFont typeface="Arial" panose="020B0604020202020204" pitchFamily="34" charset="0"/>
              <a:buChar char="•"/>
            </a:pPr>
            <a:r>
              <a:rPr lang="en-US" sz="2800" dirty="0">
                <a:solidFill>
                  <a:srgbClr val="40474F"/>
                </a:solidFill>
              </a:rPr>
              <a:t>Teaming agreement for contract with Greece for military equipment</a:t>
            </a:r>
          </a:p>
          <a:p>
            <a:pPr lvl="1">
              <a:buFont typeface="Arial" panose="020B0604020202020204" pitchFamily="34" charset="0"/>
              <a:buChar char="•"/>
            </a:pPr>
            <a:r>
              <a:rPr lang="en-US" sz="2800" b="1" dirty="0">
                <a:solidFill>
                  <a:srgbClr val="40474F"/>
                </a:solidFill>
              </a:rPr>
              <a:t>Parties agreed</a:t>
            </a:r>
          </a:p>
          <a:p>
            <a:pPr lvl="2">
              <a:buFont typeface="Arial" panose="020B0604020202020204" pitchFamily="34" charset="0"/>
              <a:buChar char="•"/>
            </a:pPr>
            <a:r>
              <a:rPr lang="en-US" sz="2400" b="1" dirty="0" err="1">
                <a:solidFill>
                  <a:srgbClr val="40474F"/>
                </a:solidFill>
              </a:rPr>
              <a:t>TWC</a:t>
            </a:r>
            <a:r>
              <a:rPr lang="en-US" sz="2400" dirty="0">
                <a:solidFill>
                  <a:srgbClr val="40474F"/>
                </a:solidFill>
              </a:rPr>
              <a:t> to be prime and award </a:t>
            </a:r>
            <a:r>
              <a:rPr lang="en-US" sz="2400" dirty="0" err="1">
                <a:solidFill>
                  <a:srgbClr val="40474F"/>
                </a:solidFill>
              </a:rPr>
              <a:t>ATACS</a:t>
            </a:r>
            <a:r>
              <a:rPr lang="en-US" sz="2400" dirty="0">
                <a:solidFill>
                  <a:srgbClr val="40474F"/>
                </a:solidFill>
              </a:rPr>
              <a:t> a subcontract</a:t>
            </a:r>
          </a:p>
          <a:p>
            <a:pPr lvl="2">
              <a:buFont typeface="Arial" panose="020B0604020202020204" pitchFamily="34" charset="0"/>
              <a:buChar char="•"/>
            </a:pPr>
            <a:r>
              <a:rPr lang="en-US" sz="2400" b="1" dirty="0" err="1">
                <a:solidFill>
                  <a:srgbClr val="40474F"/>
                </a:solidFill>
              </a:rPr>
              <a:t>ATACS</a:t>
            </a:r>
            <a:r>
              <a:rPr lang="en-US" sz="2400" b="1" dirty="0">
                <a:solidFill>
                  <a:srgbClr val="40474F"/>
                </a:solidFill>
              </a:rPr>
              <a:t> </a:t>
            </a:r>
          </a:p>
          <a:p>
            <a:pPr lvl="3">
              <a:buFont typeface="Arial" panose="020B0604020202020204" pitchFamily="34" charset="0"/>
              <a:buChar char="•"/>
            </a:pPr>
            <a:r>
              <a:rPr lang="en-US" sz="2000" dirty="0">
                <a:solidFill>
                  <a:srgbClr val="40474F"/>
                </a:solidFill>
              </a:rPr>
              <a:t>To be subcontractor for required shelters and generators</a:t>
            </a:r>
          </a:p>
          <a:p>
            <a:pPr lvl="3">
              <a:buFont typeface="Arial" panose="020B0604020202020204" pitchFamily="34" charset="0"/>
              <a:buChar char="•"/>
            </a:pPr>
            <a:r>
              <a:rPr lang="en-US" sz="2000" dirty="0">
                <a:solidFill>
                  <a:srgbClr val="40474F"/>
                </a:solidFill>
              </a:rPr>
              <a:t>assist in proposal preparation</a:t>
            </a:r>
          </a:p>
          <a:p>
            <a:pPr lvl="3">
              <a:buFont typeface="Arial" panose="020B0604020202020204" pitchFamily="34" charset="0"/>
              <a:buChar char="•"/>
            </a:pPr>
            <a:r>
              <a:rPr lang="en-US" sz="2000" dirty="0">
                <a:solidFill>
                  <a:srgbClr val="40474F"/>
                </a:solidFill>
              </a:rPr>
              <a:t>submit quotation on their portion of program</a:t>
            </a:r>
          </a:p>
          <a:p>
            <a:pPr lvl="3">
              <a:buFont typeface="Arial" panose="020B0604020202020204" pitchFamily="34" charset="0"/>
              <a:buChar char="•"/>
            </a:pPr>
            <a:r>
              <a:rPr lang="en-US" sz="2000" dirty="0">
                <a:solidFill>
                  <a:srgbClr val="40474F"/>
                </a:solidFill>
              </a:rPr>
              <a:t>Introduce </a:t>
            </a:r>
            <a:r>
              <a:rPr lang="en-US" sz="2000" dirty="0" err="1">
                <a:solidFill>
                  <a:srgbClr val="40474F"/>
                </a:solidFill>
              </a:rPr>
              <a:t>TWC</a:t>
            </a:r>
            <a:r>
              <a:rPr lang="en-US" sz="2000" dirty="0">
                <a:solidFill>
                  <a:srgbClr val="40474F"/>
                </a:solidFill>
              </a:rPr>
              <a:t> to Greek agent to facilitate bid </a:t>
            </a:r>
          </a:p>
          <a:p>
            <a:pPr lvl="1">
              <a:buFont typeface="Arial" panose="020B0604020202020204" pitchFamily="34" charset="0"/>
              <a:buChar char="•"/>
            </a:pPr>
            <a:r>
              <a:rPr lang="en-US" sz="2800" b="1" dirty="0">
                <a:solidFill>
                  <a:srgbClr val="40474F"/>
                </a:solidFill>
              </a:rPr>
              <a:t>No Agreement on Subcontract </a:t>
            </a:r>
            <a:r>
              <a:rPr lang="en-US" sz="2800" b="1" dirty="0" smtClean="0">
                <a:solidFill>
                  <a:srgbClr val="40474F"/>
                </a:solidFill>
              </a:rPr>
              <a:t>Price</a:t>
            </a:r>
          </a:p>
          <a:p>
            <a:pPr lvl="1">
              <a:buFont typeface="Arial" panose="020B0604020202020204" pitchFamily="34" charset="0"/>
              <a:buChar char="•"/>
            </a:pPr>
            <a:r>
              <a:rPr lang="en-US" sz="2800" dirty="0" smtClean="0">
                <a:solidFill>
                  <a:srgbClr val="40474F"/>
                </a:solidFill>
              </a:rPr>
              <a:t>ATACS devotes substantial effort to proposal preparation</a:t>
            </a:r>
          </a:p>
          <a:p>
            <a:pPr lvl="1">
              <a:buFont typeface="Arial" panose="020B0604020202020204" pitchFamily="34" charset="0"/>
              <a:buChar char="•"/>
            </a:pPr>
            <a:r>
              <a:rPr lang="en-US" sz="2800" dirty="0" smtClean="0">
                <a:solidFill>
                  <a:srgbClr val="40474F"/>
                </a:solidFill>
              </a:rPr>
              <a:t>After proposal submitted TWC solicits Craig for work promised ATACS</a:t>
            </a:r>
            <a:endParaRPr lang="en-US" sz="2800" dirty="0">
              <a:solidFill>
                <a:srgbClr val="40474F"/>
              </a:solidFill>
            </a:endParaRPr>
          </a:p>
          <a:p>
            <a:pPr lvl="1">
              <a:buFont typeface="Arial" panose="020B0604020202020204" pitchFamily="34" charset="0"/>
              <a:buChar char="•"/>
            </a:pPr>
            <a:r>
              <a:rPr lang="en-US" sz="2800" b="1" dirty="0">
                <a:solidFill>
                  <a:srgbClr val="40474F"/>
                </a:solidFill>
              </a:rPr>
              <a:t>TWC Awards Subcontract </a:t>
            </a:r>
            <a:r>
              <a:rPr lang="en-US" sz="2800" b="1" dirty="0" smtClean="0">
                <a:solidFill>
                  <a:srgbClr val="40474F"/>
                </a:solidFill>
              </a:rPr>
              <a:t>to Craig</a:t>
            </a:r>
            <a:endParaRPr lang="en-US" sz="2800" b="1" dirty="0">
              <a:solidFill>
                <a:srgbClr val="40474F"/>
              </a:solidFill>
            </a:endParaRP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11</a:t>
            </a:fld>
            <a:endParaRPr lang="en-US"/>
          </a:p>
        </p:txBody>
      </p:sp>
    </p:spTree>
    <p:extLst>
      <p:ext uri="{BB962C8B-B14F-4D97-AF65-F5344CB8AC3E}">
        <p14:creationId xmlns:p14="http://schemas.microsoft.com/office/powerpoint/2010/main" val="210691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46"/>
            <a:ext cx="10515600" cy="1066800"/>
          </a:xfrm>
        </p:spPr>
        <p:txBody>
          <a:bodyPr>
            <a:normAutofit fontScale="90000"/>
          </a:bodyPr>
          <a:lstStyle/>
          <a:p>
            <a:pPr algn="ctr"/>
            <a:r>
              <a:rPr lang="en-US" sz="4000" b="1" dirty="0">
                <a:solidFill>
                  <a:srgbClr val="002060"/>
                </a:solidFill>
              </a:rPr>
              <a:t>CASE LAW - PENNSYLVANIA</a:t>
            </a:r>
            <a:br>
              <a:rPr lang="en-US" sz="4000" b="1" dirty="0">
                <a:solidFill>
                  <a:srgbClr val="002060"/>
                </a:solidFill>
              </a:rPr>
            </a:br>
            <a:r>
              <a:rPr lang="en-US" sz="4000" b="1" i="1" dirty="0" err="1">
                <a:solidFill>
                  <a:srgbClr val="40474F"/>
                </a:solidFill>
              </a:rPr>
              <a:t>ATACS</a:t>
            </a:r>
            <a:r>
              <a:rPr lang="en-US" sz="4000" b="1" i="1" dirty="0">
                <a:solidFill>
                  <a:srgbClr val="40474F"/>
                </a:solidFill>
              </a:rPr>
              <a:t>  v. </a:t>
            </a:r>
            <a:r>
              <a:rPr lang="en-US" sz="4000" b="1" i="1" dirty="0" err="1">
                <a:solidFill>
                  <a:srgbClr val="40474F"/>
                </a:solidFill>
              </a:rPr>
              <a:t>TWC</a:t>
            </a:r>
            <a:r>
              <a:rPr lang="en-US" sz="4000" b="1" i="1" dirty="0">
                <a:solidFill>
                  <a:srgbClr val="40474F"/>
                </a:solidFill>
              </a:rPr>
              <a:t> </a:t>
            </a:r>
            <a:r>
              <a:rPr lang="en-US" sz="3200" b="1" i="1" dirty="0">
                <a:solidFill>
                  <a:srgbClr val="40474F"/>
                </a:solidFill>
              </a:rPr>
              <a:t>(continued)</a:t>
            </a:r>
            <a:endParaRPr lang="en-US" dirty="0"/>
          </a:p>
        </p:txBody>
      </p:sp>
      <p:sp>
        <p:nvSpPr>
          <p:cNvPr id="3" name="Content Placeholder 2"/>
          <p:cNvSpPr>
            <a:spLocks noGrp="1"/>
          </p:cNvSpPr>
          <p:nvPr>
            <p:ph idx="1"/>
          </p:nvPr>
        </p:nvSpPr>
        <p:spPr>
          <a:xfrm>
            <a:off x="207819" y="1205346"/>
            <a:ext cx="11845636" cy="5151004"/>
          </a:xfrm>
        </p:spPr>
        <p:txBody>
          <a:bodyPr>
            <a:normAutofit lnSpcReduction="10000"/>
          </a:bodyPr>
          <a:lstStyle/>
          <a:p>
            <a:pPr lvl="0">
              <a:buFont typeface="Arial" panose="020B0604020202020204" pitchFamily="34" charset="0"/>
              <a:buChar char="•"/>
            </a:pPr>
            <a:r>
              <a:rPr lang="en-US" sz="3000" b="1" dirty="0">
                <a:solidFill>
                  <a:srgbClr val="40474F"/>
                </a:solidFill>
              </a:rPr>
              <a:t>TRIAL COURT</a:t>
            </a:r>
          </a:p>
          <a:p>
            <a:pPr lvl="1">
              <a:buFont typeface="Arial" panose="020B0604020202020204" pitchFamily="34" charset="0"/>
              <a:buChar char="•"/>
            </a:pPr>
            <a:r>
              <a:rPr lang="en-US" sz="2600" b="1" dirty="0">
                <a:solidFill>
                  <a:srgbClr val="40474F"/>
                </a:solidFill>
              </a:rPr>
              <a:t> </a:t>
            </a:r>
            <a:r>
              <a:rPr lang="en-US" sz="2600" dirty="0">
                <a:solidFill>
                  <a:srgbClr val="40474F"/>
                </a:solidFill>
              </a:rPr>
              <a:t>Teaming agreement enforceable, awards $1 in damages</a:t>
            </a:r>
          </a:p>
          <a:p>
            <a:pPr lvl="0">
              <a:buFont typeface="Arial" panose="020B0604020202020204" pitchFamily="34" charset="0"/>
              <a:buChar char="•"/>
            </a:pPr>
            <a:r>
              <a:rPr lang="en-US" sz="3000" b="1" dirty="0">
                <a:solidFill>
                  <a:srgbClr val="40474F"/>
                </a:solidFill>
              </a:rPr>
              <a:t>US COURT OF </a:t>
            </a:r>
            <a:r>
              <a:rPr lang="en-US" sz="3000" b="1" dirty="0" smtClean="0">
                <a:solidFill>
                  <a:srgbClr val="40474F"/>
                </a:solidFill>
              </a:rPr>
              <a:t>APPEALS (3</a:t>
            </a:r>
            <a:r>
              <a:rPr lang="en-US" sz="3000" b="1" baseline="30000" dirty="0" smtClean="0">
                <a:solidFill>
                  <a:srgbClr val="40474F"/>
                </a:solidFill>
              </a:rPr>
              <a:t>rd</a:t>
            </a:r>
            <a:r>
              <a:rPr lang="en-US" sz="3000" b="1" dirty="0" smtClean="0">
                <a:solidFill>
                  <a:srgbClr val="40474F"/>
                </a:solidFill>
              </a:rPr>
              <a:t>. Cir)</a:t>
            </a:r>
            <a:endParaRPr lang="en-US" sz="3000" b="1" dirty="0">
              <a:solidFill>
                <a:srgbClr val="40474F"/>
              </a:solidFill>
            </a:endParaRPr>
          </a:p>
          <a:p>
            <a:pPr lvl="1">
              <a:buFont typeface="Arial" panose="020B0604020202020204" pitchFamily="34" charset="0"/>
              <a:buChar char="•"/>
            </a:pPr>
            <a:r>
              <a:rPr lang="en-US" sz="2600" b="1" dirty="0" smtClean="0">
                <a:solidFill>
                  <a:srgbClr val="40474F"/>
                </a:solidFill>
              </a:rPr>
              <a:t>Teaming </a:t>
            </a:r>
            <a:r>
              <a:rPr lang="en-US" sz="2600" b="1" dirty="0">
                <a:solidFill>
                  <a:srgbClr val="40474F"/>
                </a:solidFill>
              </a:rPr>
              <a:t>a</a:t>
            </a:r>
            <a:r>
              <a:rPr lang="en-US" sz="2600" b="1" dirty="0" smtClean="0">
                <a:solidFill>
                  <a:srgbClr val="40474F"/>
                </a:solidFill>
              </a:rPr>
              <a:t>greement enforceable if -</a:t>
            </a:r>
          </a:p>
          <a:p>
            <a:pPr lvl="2">
              <a:buFont typeface="Arial" panose="020B0604020202020204" pitchFamily="34" charset="0"/>
              <a:buChar char="•"/>
            </a:pPr>
            <a:r>
              <a:rPr lang="en-US" sz="2200" b="1" dirty="0" smtClean="0">
                <a:solidFill>
                  <a:srgbClr val="40474F"/>
                </a:solidFill>
              </a:rPr>
              <a:t>parties manifested an intent to be bound; and</a:t>
            </a:r>
          </a:p>
          <a:p>
            <a:pPr lvl="2">
              <a:buFont typeface="Arial" panose="020B0604020202020204" pitchFamily="34" charset="0"/>
              <a:buChar char="•"/>
            </a:pPr>
            <a:r>
              <a:rPr lang="en-US" sz="2200" b="1" dirty="0" smtClean="0">
                <a:solidFill>
                  <a:srgbClr val="40474F"/>
                </a:solidFill>
              </a:rPr>
              <a:t>sufficiently definite to be enforced</a:t>
            </a:r>
          </a:p>
          <a:p>
            <a:pPr lvl="1">
              <a:buFont typeface="Arial" panose="020B0604020202020204" pitchFamily="34" charset="0"/>
              <a:buChar char="•"/>
            </a:pPr>
            <a:r>
              <a:rPr lang="en-US" sz="2200" dirty="0" smtClean="0">
                <a:solidFill>
                  <a:srgbClr val="40474F"/>
                </a:solidFill>
              </a:rPr>
              <a:t>Court found </a:t>
            </a:r>
            <a:r>
              <a:rPr lang="en-US" sz="2200" b="1" dirty="0" smtClean="0">
                <a:solidFill>
                  <a:srgbClr val="40474F"/>
                </a:solidFill>
              </a:rPr>
              <a:t>intent </a:t>
            </a:r>
            <a:r>
              <a:rPr lang="en-US" sz="2200" b="1" dirty="0">
                <a:solidFill>
                  <a:srgbClr val="40474F"/>
                </a:solidFill>
              </a:rPr>
              <a:t>to be bound </a:t>
            </a:r>
            <a:r>
              <a:rPr lang="en-US" sz="2200" dirty="0" smtClean="0">
                <a:solidFill>
                  <a:srgbClr val="40474F"/>
                </a:solidFill>
              </a:rPr>
              <a:t>based on language and parties actions</a:t>
            </a:r>
            <a:endParaRPr lang="en-US" sz="2200" dirty="0">
              <a:solidFill>
                <a:srgbClr val="40474F"/>
              </a:solidFill>
            </a:endParaRPr>
          </a:p>
          <a:p>
            <a:pPr lvl="0">
              <a:buFont typeface="Arial" panose="020B0604020202020204" pitchFamily="34" charset="0"/>
              <a:buChar char="•"/>
            </a:pPr>
            <a:r>
              <a:rPr lang="en-US" sz="3000" b="1" dirty="0" smtClean="0">
                <a:solidFill>
                  <a:srgbClr val="40474F"/>
                </a:solidFill>
              </a:rPr>
              <a:t>AWARDS </a:t>
            </a:r>
            <a:r>
              <a:rPr lang="en-US" sz="3000" b="1" dirty="0">
                <a:solidFill>
                  <a:srgbClr val="40474F"/>
                </a:solidFill>
              </a:rPr>
              <a:t>MINIMAL DAMAGES</a:t>
            </a:r>
          </a:p>
          <a:p>
            <a:pPr lvl="1">
              <a:buFont typeface="Arial" panose="020B0604020202020204" pitchFamily="34" charset="0"/>
              <a:buChar char="•"/>
            </a:pPr>
            <a:r>
              <a:rPr lang="en-US" sz="2600" b="1" dirty="0">
                <a:solidFill>
                  <a:srgbClr val="40474F"/>
                </a:solidFill>
              </a:rPr>
              <a:t>Expectation Damages (Lost Profits) Too Speculative</a:t>
            </a:r>
          </a:p>
          <a:p>
            <a:pPr lvl="2">
              <a:buFont typeface="Arial" panose="020B0604020202020204" pitchFamily="34" charset="0"/>
              <a:buChar char="•"/>
            </a:pPr>
            <a:r>
              <a:rPr lang="en-US" sz="2200" dirty="0">
                <a:solidFill>
                  <a:srgbClr val="40474F"/>
                </a:solidFill>
              </a:rPr>
              <a:t>No Subcontract price and other variables</a:t>
            </a:r>
          </a:p>
          <a:p>
            <a:pPr lvl="1">
              <a:buFont typeface="Arial" panose="020B0604020202020204" pitchFamily="34" charset="0"/>
              <a:buChar char="•"/>
            </a:pPr>
            <a:r>
              <a:rPr lang="en-US" sz="2600" b="1" dirty="0">
                <a:solidFill>
                  <a:srgbClr val="40474F"/>
                </a:solidFill>
              </a:rPr>
              <a:t>Entitled to Restitution Damages</a:t>
            </a:r>
          </a:p>
          <a:p>
            <a:pPr lvl="2">
              <a:buFont typeface="Arial" panose="020B0604020202020204" pitchFamily="34" charset="0"/>
              <a:buChar char="•"/>
            </a:pPr>
            <a:r>
              <a:rPr lang="en-US" sz="2200" dirty="0">
                <a:solidFill>
                  <a:srgbClr val="40474F"/>
                </a:solidFill>
              </a:rPr>
              <a:t>Fair Value of </a:t>
            </a:r>
            <a:r>
              <a:rPr lang="en-US" sz="2200" dirty="0" err="1">
                <a:solidFill>
                  <a:srgbClr val="40474F"/>
                </a:solidFill>
              </a:rPr>
              <a:t>ATACS</a:t>
            </a:r>
            <a:r>
              <a:rPr lang="en-US" sz="2200" dirty="0">
                <a:solidFill>
                  <a:srgbClr val="40474F"/>
                </a:solidFill>
              </a:rPr>
              <a:t> contribution to </a:t>
            </a:r>
            <a:r>
              <a:rPr lang="en-US" sz="2200" dirty="0" err="1">
                <a:solidFill>
                  <a:srgbClr val="40474F"/>
                </a:solidFill>
              </a:rPr>
              <a:t>TWC’s</a:t>
            </a:r>
            <a:r>
              <a:rPr lang="en-US" sz="2200" dirty="0">
                <a:solidFill>
                  <a:srgbClr val="40474F"/>
                </a:solidFill>
              </a:rPr>
              <a:t> Proposal</a:t>
            </a:r>
          </a:p>
          <a:p>
            <a:pPr lvl="2">
              <a:buFont typeface="Arial" panose="020B0604020202020204" pitchFamily="34" charset="0"/>
              <a:buChar char="•"/>
            </a:pPr>
            <a:r>
              <a:rPr lang="en-US" sz="2200" dirty="0">
                <a:solidFill>
                  <a:srgbClr val="40474F"/>
                </a:solidFill>
              </a:rPr>
              <a:t>Remands to trial court for fact finding hearing on issue</a:t>
            </a: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12</a:t>
            </a:fld>
            <a:endParaRPr lang="en-US"/>
          </a:p>
        </p:txBody>
      </p:sp>
    </p:spTree>
    <p:extLst>
      <p:ext uri="{BB962C8B-B14F-4D97-AF65-F5344CB8AC3E}">
        <p14:creationId xmlns:p14="http://schemas.microsoft.com/office/powerpoint/2010/main" val="325122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55" y="124692"/>
            <a:ext cx="11513127" cy="1537854"/>
          </a:xfrm>
        </p:spPr>
        <p:txBody>
          <a:bodyPr>
            <a:normAutofit fontScale="90000"/>
          </a:bodyPr>
          <a:lstStyle/>
          <a:p>
            <a:pPr algn="ct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CASE </a:t>
            </a:r>
            <a:r>
              <a:rPr lang="en-US" sz="4000" b="1" dirty="0">
                <a:solidFill>
                  <a:srgbClr val="002060"/>
                </a:solidFill>
              </a:rPr>
              <a:t>LAW – NEW YORK</a:t>
            </a:r>
            <a:br>
              <a:rPr lang="en-US" sz="4000" b="1" dirty="0">
                <a:solidFill>
                  <a:srgbClr val="002060"/>
                </a:solidFill>
              </a:rPr>
            </a:br>
            <a:r>
              <a:rPr lang="en-US" sz="3600" b="1" i="1" dirty="0">
                <a:solidFill>
                  <a:srgbClr val="002060"/>
                </a:solidFill>
              </a:rPr>
              <a:t>Teachers Insurance and Annuity Assoc. of America v. Tribune Co., </a:t>
            </a:r>
            <a:r>
              <a:rPr lang="en-US" sz="3600" b="1" i="1" dirty="0" smtClean="0">
                <a:solidFill>
                  <a:srgbClr val="002060"/>
                </a:solidFill>
              </a:rPr>
              <a:t/>
            </a:r>
            <a:br>
              <a:rPr lang="en-US" sz="3600" b="1" i="1" dirty="0" smtClean="0">
                <a:solidFill>
                  <a:srgbClr val="002060"/>
                </a:solidFill>
              </a:rPr>
            </a:br>
            <a:r>
              <a:rPr lang="en-US" sz="3600" dirty="0" smtClean="0">
                <a:solidFill>
                  <a:srgbClr val="00091A"/>
                </a:solidFill>
              </a:rPr>
              <a:t>670 </a:t>
            </a:r>
            <a:r>
              <a:rPr lang="en-US" sz="3600" dirty="0">
                <a:solidFill>
                  <a:srgbClr val="00091A"/>
                </a:solidFill>
              </a:rPr>
              <a:t>F. Supp. 491 (</a:t>
            </a:r>
            <a:r>
              <a:rPr lang="en-US" sz="3600" dirty="0" err="1">
                <a:solidFill>
                  <a:srgbClr val="00091A"/>
                </a:solidFill>
              </a:rPr>
              <a:t>S.D.N.Y</a:t>
            </a:r>
            <a:r>
              <a:rPr lang="en-US" sz="3600" dirty="0">
                <a:solidFill>
                  <a:srgbClr val="00091A"/>
                </a:solidFill>
              </a:rPr>
              <a:t>. 1987)</a:t>
            </a:r>
            <a:br>
              <a:rPr lang="en-US" sz="3600" dirty="0">
                <a:solidFill>
                  <a:srgbClr val="00091A"/>
                </a:solidFill>
              </a:rPr>
            </a:br>
            <a:endParaRPr lang="en-US" dirty="0"/>
          </a:p>
        </p:txBody>
      </p:sp>
      <p:sp>
        <p:nvSpPr>
          <p:cNvPr id="3" name="Content Placeholder 2"/>
          <p:cNvSpPr>
            <a:spLocks noGrp="1"/>
          </p:cNvSpPr>
          <p:nvPr>
            <p:ph idx="1"/>
          </p:nvPr>
        </p:nvSpPr>
        <p:spPr>
          <a:xfrm>
            <a:off x="318655" y="1662546"/>
            <a:ext cx="11513127" cy="4514417"/>
          </a:xfrm>
        </p:spPr>
        <p:txBody>
          <a:bodyPr>
            <a:normAutofit/>
          </a:bodyPr>
          <a:lstStyle/>
          <a:p>
            <a:pPr lvl="0">
              <a:buFont typeface="Arial" panose="020B0604020202020204" pitchFamily="34" charset="0"/>
              <a:buChar char="•"/>
            </a:pPr>
            <a:r>
              <a:rPr lang="en-US" sz="3200" b="1" dirty="0">
                <a:solidFill>
                  <a:srgbClr val="40474F"/>
                </a:solidFill>
              </a:rPr>
              <a:t>FACTS</a:t>
            </a:r>
          </a:p>
          <a:p>
            <a:pPr lvl="1">
              <a:buFont typeface="Arial" panose="020B0604020202020204" pitchFamily="34" charset="0"/>
              <a:buChar char="•"/>
            </a:pPr>
            <a:r>
              <a:rPr lang="en-US" sz="3200" dirty="0">
                <a:solidFill>
                  <a:srgbClr val="40474F"/>
                </a:solidFill>
              </a:rPr>
              <a:t>C</a:t>
            </a:r>
            <a:r>
              <a:rPr lang="en-US" sz="3200" dirty="0" smtClean="0">
                <a:solidFill>
                  <a:srgbClr val="40474F"/>
                </a:solidFill>
              </a:rPr>
              <a:t>ommitment </a:t>
            </a:r>
            <a:r>
              <a:rPr lang="en-US" sz="3200" dirty="0">
                <a:solidFill>
                  <a:srgbClr val="40474F"/>
                </a:solidFill>
              </a:rPr>
              <a:t>agreement for 14 year $76 million loan at 15.25%</a:t>
            </a:r>
          </a:p>
          <a:p>
            <a:pPr lvl="1">
              <a:buFont typeface="Arial" panose="020B0604020202020204" pitchFamily="34" charset="0"/>
              <a:buChar char="•"/>
            </a:pPr>
            <a:r>
              <a:rPr lang="en-US" sz="3200" dirty="0" smtClean="0">
                <a:solidFill>
                  <a:srgbClr val="40474F"/>
                </a:solidFill>
              </a:rPr>
              <a:t>States </a:t>
            </a:r>
            <a:r>
              <a:rPr lang="en-US" sz="3200" dirty="0">
                <a:solidFill>
                  <a:srgbClr val="40474F"/>
                </a:solidFill>
              </a:rPr>
              <a:t>parties made </a:t>
            </a:r>
            <a:r>
              <a:rPr lang="en-US" sz="3200" b="1" dirty="0">
                <a:solidFill>
                  <a:srgbClr val="40474F"/>
                </a:solidFill>
              </a:rPr>
              <a:t>“binding agreement” subject to</a:t>
            </a:r>
            <a:r>
              <a:rPr lang="en-US" sz="3200" dirty="0">
                <a:solidFill>
                  <a:srgbClr val="40474F"/>
                </a:solidFill>
              </a:rPr>
              <a:t>:</a:t>
            </a:r>
          </a:p>
          <a:p>
            <a:pPr lvl="2">
              <a:buFont typeface="Arial" panose="020B0604020202020204" pitchFamily="34" charset="0"/>
              <a:buChar char="•"/>
            </a:pPr>
            <a:r>
              <a:rPr lang="en-US" sz="2400" dirty="0">
                <a:solidFill>
                  <a:srgbClr val="40474F"/>
                </a:solidFill>
              </a:rPr>
              <a:t>Execution of documents satisfactory to both sides</a:t>
            </a:r>
          </a:p>
          <a:p>
            <a:pPr lvl="2">
              <a:buFont typeface="Arial" panose="020B0604020202020204" pitchFamily="34" charset="0"/>
              <a:buChar char="•"/>
            </a:pPr>
            <a:r>
              <a:rPr lang="en-US" sz="2400" dirty="0">
                <a:solidFill>
                  <a:srgbClr val="40474F"/>
                </a:solidFill>
              </a:rPr>
              <a:t>Approval of Tribune’s Board of Directors</a:t>
            </a:r>
          </a:p>
          <a:p>
            <a:pPr lvl="1">
              <a:buFont typeface="Arial" panose="020B0604020202020204" pitchFamily="34" charset="0"/>
              <a:buChar char="•"/>
            </a:pPr>
            <a:r>
              <a:rPr lang="en-US" sz="3200" dirty="0">
                <a:solidFill>
                  <a:srgbClr val="40474F"/>
                </a:solidFill>
              </a:rPr>
              <a:t>Interest rates decline</a:t>
            </a:r>
          </a:p>
          <a:p>
            <a:pPr lvl="1">
              <a:buFont typeface="Arial" panose="020B0604020202020204" pitchFamily="34" charset="0"/>
              <a:buChar char="•"/>
            </a:pPr>
            <a:r>
              <a:rPr lang="en-US" sz="3200" dirty="0">
                <a:solidFill>
                  <a:srgbClr val="40474F"/>
                </a:solidFill>
              </a:rPr>
              <a:t>Tribune refuses to negotiate unless obligation to borrow subject to accounting contingency</a:t>
            </a:r>
          </a:p>
          <a:p>
            <a:pPr lvl="1">
              <a:buFont typeface="Arial" panose="020B0604020202020204" pitchFamily="34" charset="0"/>
              <a:buChar char="•"/>
            </a:pPr>
            <a:r>
              <a:rPr lang="en-US" sz="3200" dirty="0" err="1">
                <a:solidFill>
                  <a:srgbClr val="40474F"/>
                </a:solidFill>
              </a:rPr>
              <a:t>TIAA</a:t>
            </a:r>
            <a:r>
              <a:rPr lang="en-US" sz="3200" dirty="0">
                <a:solidFill>
                  <a:srgbClr val="40474F"/>
                </a:solidFill>
              </a:rPr>
              <a:t> sues for breach of commitment agreement</a:t>
            </a: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13</a:t>
            </a:fld>
            <a:endParaRPr lang="en-US"/>
          </a:p>
        </p:txBody>
      </p:sp>
    </p:spTree>
    <p:extLst>
      <p:ext uri="{BB962C8B-B14F-4D97-AF65-F5344CB8AC3E}">
        <p14:creationId xmlns:p14="http://schemas.microsoft.com/office/powerpoint/2010/main" val="5420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7818"/>
            <a:ext cx="10515600" cy="817419"/>
          </a:xfrm>
        </p:spPr>
        <p:txBody>
          <a:bodyPr>
            <a:normAutofit fontScale="90000"/>
          </a:bodyPr>
          <a:lstStyle/>
          <a:p>
            <a:pPr algn="ct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CASE </a:t>
            </a:r>
            <a:r>
              <a:rPr lang="en-US" sz="4000" b="1" dirty="0">
                <a:solidFill>
                  <a:srgbClr val="002060"/>
                </a:solidFill>
              </a:rPr>
              <a:t>LAW – NEW YORK</a:t>
            </a:r>
            <a:br>
              <a:rPr lang="en-US" sz="4000" b="1" dirty="0">
                <a:solidFill>
                  <a:srgbClr val="002060"/>
                </a:solidFill>
              </a:rPr>
            </a:br>
            <a:r>
              <a:rPr lang="en-US" sz="3600" b="1" i="1" dirty="0" err="1">
                <a:solidFill>
                  <a:srgbClr val="002060"/>
                </a:solidFill>
              </a:rPr>
              <a:t>TIAA</a:t>
            </a:r>
            <a:r>
              <a:rPr lang="en-US" sz="3600" b="1" i="1" dirty="0">
                <a:solidFill>
                  <a:srgbClr val="002060"/>
                </a:solidFill>
              </a:rPr>
              <a:t> v. Tribune Co., </a:t>
            </a:r>
            <a:r>
              <a:rPr lang="en-US" sz="2800" dirty="0">
                <a:solidFill>
                  <a:srgbClr val="000A1E"/>
                </a:solidFill>
              </a:rPr>
              <a:t>(continued)</a:t>
            </a:r>
            <a:r>
              <a:rPr lang="en-US" sz="3200" b="1" i="1" dirty="0">
                <a:solidFill>
                  <a:srgbClr val="000A1E"/>
                </a:solidFill>
              </a:rPr>
              <a:t/>
            </a:r>
            <a:br>
              <a:rPr lang="en-US" sz="3200" b="1" i="1" dirty="0">
                <a:solidFill>
                  <a:srgbClr val="000A1E"/>
                </a:solidFill>
              </a:rPr>
            </a:br>
            <a:endParaRPr lang="en-US" dirty="0"/>
          </a:p>
        </p:txBody>
      </p:sp>
      <p:sp>
        <p:nvSpPr>
          <p:cNvPr id="3" name="Content Placeholder 2"/>
          <p:cNvSpPr>
            <a:spLocks noGrp="1"/>
          </p:cNvSpPr>
          <p:nvPr>
            <p:ph idx="1"/>
          </p:nvPr>
        </p:nvSpPr>
        <p:spPr>
          <a:xfrm>
            <a:off x="360217" y="1191492"/>
            <a:ext cx="11443855" cy="5164858"/>
          </a:xfrm>
        </p:spPr>
        <p:txBody>
          <a:bodyPr>
            <a:normAutofit fontScale="92500" lnSpcReduction="20000"/>
          </a:bodyPr>
          <a:lstStyle/>
          <a:p>
            <a:pPr lvl="0">
              <a:buFont typeface="Arial" panose="020B0604020202020204" pitchFamily="34" charset="0"/>
              <a:buChar char="•"/>
            </a:pPr>
            <a:r>
              <a:rPr lang="en-US" sz="3300" b="1" dirty="0">
                <a:solidFill>
                  <a:srgbClr val="40474F"/>
                </a:solidFill>
              </a:rPr>
              <a:t>HOLDING –</a:t>
            </a:r>
          </a:p>
          <a:p>
            <a:pPr lvl="1">
              <a:buFont typeface="Arial" panose="020B0604020202020204" pitchFamily="34" charset="0"/>
              <a:buChar char="•"/>
            </a:pPr>
            <a:r>
              <a:rPr lang="en-US" sz="3300" dirty="0">
                <a:solidFill>
                  <a:srgbClr val="40474F"/>
                </a:solidFill>
              </a:rPr>
              <a:t>There are 2 types of </a:t>
            </a:r>
            <a:r>
              <a:rPr lang="en-US" sz="3300" dirty="0" smtClean="0">
                <a:solidFill>
                  <a:srgbClr val="40474F"/>
                </a:solidFill>
              </a:rPr>
              <a:t>Enforceable Preliminary </a:t>
            </a:r>
            <a:r>
              <a:rPr lang="en-US" sz="3300" dirty="0">
                <a:solidFill>
                  <a:srgbClr val="40474F"/>
                </a:solidFill>
              </a:rPr>
              <a:t>Agreements </a:t>
            </a:r>
          </a:p>
          <a:p>
            <a:pPr lvl="2">
              <a:buFont typeface="Arial" panose="020B0604020202020204" pitchFamily="34" charset="0"/>
              <a:buChar char="•"/>
            </a:pPr>
            <a:r>
              <a:rPr lang="en-US" sz="3300" b="1" dirty="0">
                <a:solidFill>
                  <a:srgbClr val="40474F"/>
                </a:solidFill>
              </a:rPr>
              <a:t>Type I</a:t>
            </a:r>
          </a:p>
          <a:p>
            <a:pPr lvl="3">
              <a:buFont typeface="Arial" panose="020B0604020202020204" pitchFamily="34" charset="0"/>
              <a:buChar char="•"/>
            </a:pPr>
            <a:r>
              <a:rPr lang="en-US" sz="2100" dirty="0">
                <a:solidFill>
                  <a:srgbClr val="40474F"/>
                </a:solidFill>
              </a:rPr>
              <a:t>Complete agreement on all issues</a:t>
            </a:r>
          </a:p>
          <a:p>
            <a:pPr lvl="3">
              <a:buFont typeface="Arial" panose="020B0604020202020204" pitchFamily="34" charset="0"/>
              <a:buChar char="•"/>
            </a:pPr>
            <a:r>
              <a:rPr lang="en-US" sz="2100" dirty="0">
                <a:solidFill>
                  <a:srgbClr val="40474F"/>
                </a:solidFill>
              </a:rPr>
              <a:t>Preliminary because parties agreed to further formalization  </a:t>
            </a:r>
          </a:p>
          <a:p>
            <a:pPr lvl="2">
              <a:buFont typeface="Arial" panose="020B0604020202020204" pitchFamily="34" charset="0"/>
              <a:buChar char="•"/>
            </a:pPr>
            <a:r>
              <a:rPr lang="en-US" sz="3300" b="1" dirty="0">
                <a:solidFill>
                  <a:srgbClr val="40474F"/>
                </a:solidFill>
              </a:rPr>
              <a:t>Type II</a:t>
            </a:r>
          </a:p>
          <a:p>
            <a:pPr lvl="3">
              <a:buFont typeface="Arial" panose="020B0604020202020204" pitchFamily="34" charset="0"/>
              <a:buChar char="•"/>
            </a:pPr>
            <a:r>
              <a:rPr lang="en-US" sz="2100" dirty="0">
                <a:solidFill>
                  <a:srgbClr val="40474F"/>
                </a:solidFill>
              </a:rPr>
              <a:t>Mutual commitment to contract on agreed major term</a:t>
            </a:r>
          </a:p>
          <a:p>
            <a:pPr lvl="3">
              <a:buFont typeface="Arial" panose="020B0604020202020204" pitchFamily="34" charset="0"/>
              <a:buChar char="•"/>
            </a:pPr>
            <a:r>
              <a:rPr lang="en-US" sz="2100" dirty="0">
                <a:solidFill>
                  <a:srgbClr val="40474F"/>
                </a:solidFill>
              </a:rPr>
              <a:t>Additional terms to be negotiated good faith</a:t>
            </a:r>
          </a:p>
          <a:p>
            <a:pPr lvl="1">
              <a:buFont typeface="Arial" panose="020B0604020202020204" pitchFamily="34" charset="0"/>
              <a:buChar char="•"/>
            </a:pPr>
            <a:r>
              <a:rPr lang="en-US" sz="3300" dirty="0">
                <a:solidFill>
                  <a:srgbClr val="40474F"/>
                </a:solidFill>
              </a:rPr>
              <a:t>Commitment agreement a Type II agreement mandating good faith negotiations  </a:t>
            </a:r>
          </a:p>
          <a:p>
            <a:pPr lvl="1">
              <a:buFont typeface="Arial" panose="020B0604020202020204" pitchFamily="34" charset="0"/>
              <a:buChar char="•"/>
            </a:pPr>
            <a:r>
              <a:rPr lang="en-US" sz="3300" dirty="0">
                <a:solidFill>
                  <a:srgbClr val="40474F"/>
                </a:solidFill>
              </a:rPr>
              <a:t>Tribune’s reservation of rights to its Board </a:t>
            </a:r>
            <a:r>
              <a:rPr lang="en-US" sz="3300" dirty="0" smtClean="0">
                <a:solidFill>
                  <a:srgbClr val="40474F"/>
                </a:solidFill>
              </a:rPr>
              <a:t>did </a:t>
            </a:r>
            <a:r>
              <a:rPr lang="en-US" sz="3300" dirty="0">
                <a:solidFill>
                  <a:srgbClr val="40474F"/>
                </a:solidFill>
              </a:rPr>
              <a:t>not leave it free to walk away</a:t>
            </a:r>
            <a:r>
              <a:rPr lang="en-US" sz="2800" dirty="0">
                <a:solidFill>
                  <a:srgbClr val="40474F"/>
                </a:solidFill>
              </a:rPr>
              <a:t>.</a:t>
            </a:r>
          </a:p>
          <a:p>
            <a:pPr lvl="0">
              <a:buFont typeface="Arial" panose="020B0604020202020204" pitchFamily="34" charset="0"/>
              <a:buChar char="•"/>
            </a:pPr>
            <a:r>
              <a:rPr lang="en-US" sz="3300" b="1" dirty="0">
                <a:solidFill>
                  <a:srgbClr val="40474F"/>
                </a:solidFill>
              </a:rPr>
              <a:t>SIGNIFICANCE-</a:t>
            </a:r>
          </a:p>
          <a:p>
            <a:pPr lvl="1">
              <a:buFont typeface="Arial" panose="020B0604020202020204" pitchFamily="34" charset="0"/>
              <a:buChar char="•"/>
            </a:pPr>
            <a:r>
              <a:rPr lang="en-US" sz="3300" dirty="0">
                <a:solidFill>
                  <a:srgbClr val="40474F"/>
                </a:solidFill>
              </a:rPr>
              <a:t>Favorably cited in cases applying </a:t>
            </a:r>
            <a:r>
              <a:rPr lang="en-US" sz="3300" b="1" dirty="0">
                <a:solidFill>
                  <a:srgbClr val="40474F"/>
                </a:solidFill>
              </a:rPr>
              <a:t>NY, PA, DE</a:t>
            </a:r>
            <a:r>
              <a:rPr lang="en-US" sz="3300" dirty="0">
                <a:solidFill>
                  <a:srgbClr val="40474F"/>
                </a:solidFill>
              </a:rPr>
              <a:t> and </a:t>
            </a:r>
            <a:r>
              <a:rPr lang="en-US" sz="3300" b="1" dirty="0">
                <a:solidFill>
                  <a:srgbClr val="40474F"/>
                </a:solidFill>
              </a:rPr>
              <a:t>WV </a:t>
            </a:r>
            <a:r>
              <a:rPr lang="en-US" sz="3300" dirty="0">
                <a:solidFill>
                  <a:srgbClr val="40474F"/>
                </a:solidFill>
              </a:rPr>
              <a:t>law</a:t>
            </a:r>
            <a:endParaRPr lang="en-US" sz="2100" dirty="0">
              <a:solidFill>
                <a:srgbClr val="40474F"/>
              </a:solidFill>
            </a:endParaRP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14</a:t>
            </a:fld>
            <a:endParaRPr lang="en-US"/>
          </a:p>
        </p:txBody>
      </p:sp>
    </p:spTree>
    <p:extLst>
      <p:ext uri="{BB962C8B-B14F-4D97-AF65-F5344CB8AC3E}">
        <p14:creationId xmlns:p14="http://schemas.microsoft.com/office/powerpoint/2010/main" val="282979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180109"/>
            <a:ext cx="11485418" cy="1233055"/>
          </a:xfrm>
        </p:spPr>
        <p:txBody>
          <a:bodyPr/>
          <a:lstStyle/>
          <a:p>
            <a:pPr algn="ctr"/>
            <a:r>
              <a:rPr lang="en-US" altLang="en-US" sz="4000" b="1" dirty="0">
                <a:solidFill>
                  <a:srgbClr val="002060"/>
                </a:solidFill>
              </a:rPr>
              <a:t>HOW TO NEGOTIATE AN ENFORCEABLE TEAMING AGREEMENT</a:t>
            </a:r>
            <a:endParaRPr lang="en-US" dirty="0"/>
          </a:p>
        </p:txBody>
      </p:sp>
      <p:sp>
        <p:nvSpPr>
          <p:cNvPr id="3" name="Content Placeholder 2"/>
          <p:cNvSpPr>
            <a:spLocks noGrp="1"/>
          </p:cNvSpPr>
          <p:nvPr>
            <p:ph idx="1"/>
          </p:nvPr>
        </p:nvSpPr>
        <p:spPr>
          <a:xfrm>
            <a:off x="374073" y="1413164"/>
            <a:ext cx="11305309" cy="4763799"/>
          </a:xfrm>
        </p:spPr>
        <p:txBody>
          <a:bodyPr>
            <a:normAutofit/>
          </a:bodyPr>
          <a:lstStyle/>
          <a:p>
            <a:pPr lvl="0">
              <a:buFont typeface="Arial" panose="020B0604020202020204" pitchFamily="34" charset="0"/>
              <a:buChar char="•"/>
            </a:pPr>
            <a:r>
              <a:rPr lang="en-US" altLang="en-US" sz="3200" b="1" dirty="0">
                <a:solidFill>
                  <a:srgbClr val="40474F"/>
                </a:solidFill>
              </a:rPr>
              <a:t>Negotiate Up Front</a:t>
            </a:r>
          </a:p>
          <a:p>
            <a:pPr lvl="1">
              <a:buFont typeface="Arial" panose="020B0604020202020204" pitchFamily="34" charset="0"/>
              <a:buChar char="•"/>
            </a:pPr>
            <a:r>
              <a:rPr lang="en-US" altLang="en-US" sz="2800" dirty="0" smtClean="0">
                <a:solidFill>
                  <a:srgbClr val="40474F"/>
                </a:solidFill>
              </a:rPr>
              <a:t>A </a:t>
            </a:r>
            <a:r>
              <a:rPr lang="en-US" altLang="en-US" sz="2800" dirty="0">
                <a:solidFill>
                  <a:srgbClr val="40474F"/>
                </a:solidFill>
              </a:rPr>
              <a:t>Potential Subcontractor Loses Negotiating Leverage Once Prime Contract Awarded</a:t>
            </a:r>
          </a:p>
          <a:p>
            <a:pPr lvl="0">
              <a:buFont typeface="Arial" panose="020B0604020202020204" pitchFamily="34" charset="0"/>
              <a:buChar char="•"/>
            </a:pPr>
            <a:r>
              <a:rPr lang="en-US" altLang="en-US" sz="3200" b="1" dirty="0">
                <a:solidFill>
                  <a:srgbClr val="40474F"/>
                </a:solidFill>
              </a:rPr>
              <a:t>Bring Something Unique to the Table</a:t>
            </a:r>
          </a:p>
          <a:p>
            <a:pPr lvl="0">
              <a:buFont typeface="Arial" panose="020B0604020202020204" pitchFamily="34" charset="0"/>
              <a:buChar char="•"/>
            </a:pPr>
            <a:r>
              <a:rPr lang="en-US" altLang="en-US" sz="3200" b="1" dirty="0">
                <a:solidFill>
                  <a:srgbClr val="40474F"/>
                </a:solidFill>
              </a:rPr>
              <a:t>Negotiate With the Decision Maker</a:t>
            </a:r>
          </a:p>
          <a:p>
            <a:pPr lvl="0">
              <a:buFont typeface="Arial" panose="020B0604020202020204" pitchFamily="34" charset="0"/>
              <a:buChar char="•"/>
            </a:pPr>
            <a:r>
              <a:rPr lang="en-US" altLang="en-US" sz="3200" b="1" dirty="0">
                <a:solidFill>
                  <a:srgbClr val="40474F"/>
                </a:solidFill>
              </a:rPr>
              <a:t>Use Recent Developments as Advocacy Points</a:t>
            </a:r>
          </a:p>
          <a:p>
            <a:pPr lvl="1">
              <a:buFont typeface="Arial" panose="020B0604020202020204" pitchFamily="34" charset="0"/>
              <a:buChar char="•"/>
            </a:pPr>
            <a:r>
              <a:rPr lang="en-US" altLang="en-US" dirty="0">
                <a:solidFill>
                  <a:srgbClr val="40474F"/>
                </a:solidFill>
              </a:rPr>
              <a:t>Bid Protest </a:t>
            </a:r>
            <a:r>
              <a:rPr lang="en-US" altLang="en-US" dirty="0" smtClean="0">
                <a:solidFill>
                  <a:srgbClr val="40474F"/>
                </a:solidFill>
              </a:rPr>
              <a:t>Cases (see slide 18)</a:t>
            </a:r>
            <a:endParaRPr lang="en-US" altLang="en-US" dirty="0">
              <a:solidFill>
                <a:srgbClr val="40474F"/>
              </a:solidFill>
            </a:endParaRPr>
          </a:p>
          <a:p>
            <a:pPr lvl="1">
              <a:buFont typeface="Arial" panose="020B0604020202020204" pitchFamily="34" charset="0"/>
              <a:buChar char="•"/>
            </a:pPr>
            <a:r>
              <a:rPr lang="en-US" altLang="en-US" dirty="0">
                <a:solidFill>
                  <a:srgbClr val="40474F"/>
                </a:solidFill>
              </a:rPr>
              <a:t>Small Business Jobs Act of 2010, </a:t>
            </a:r>
            <a:r>
              <a:rPr lang="en-US" altLang="en-US" dirty="0" smtClean="0">
                <a:solidFill>
                  <a:srgbClr val="40474F"/>
                </a:solidFill>
              </a:rPr>
              <a:t>P.L. 111-240 (see slides 19-20)</a:t>
            </a:r>
            <a:endParaRPr lang="en-US" altLang="en-US" dirty="0">
              <a:solidFill>
                <a:srgbClr val="40474F"/>
              </a:solidFill>
            </a:endParaRP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15</a:t>
            </a:fld>
            <a:endParaRPr lang="en-US"/>
          </a:p>
        </p:txBody>
      </p:sp>
    </p:spTree>
    <p:extLst>
      <p:ext uri="{BB962C8B-B14F-4D97-AF65-F5344CB8AC3E}">
        <p14:creationId xmlns:p14="http://schemas.microsoft.com/office/powerpoint/2010/main" val="4280817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182" y="96983"/>
            <a:ext cx="10515600" cy="1219199"/>
          </a:xfrm>
        </p:spPr>
        <p:txBody>
          <a:bodyPr>
            <a:normAutofit fontScale="90000"/>
          </a:bodyPr>
          <a:lstStyle/>
          <a:p>
            <a:pPr algn="ctr"/>
            <a:r>
              <a:rPr lang="en-US" altLang="en-US" sz="4000" b="1" dirty="0" smtClean="0">
                <a:solidFill>
                  <a:srgbClr val="002060"/>
                </a:solidFill>
              </a:rPr>
              <a:t/>
            </a:r>
            <a:br>
              <a:rPr lang="en-US" altLang="en-US" sz="4000" b="1" dirty="0" smtClean="0">
                <a:solidFill>
                  <a:srgbClr val="002060"/>
                </a:solidFill>
              </a:rPr>
            </a:br>
            <a:r>
              <a:rPr lang="en-US" altLang="en-US" sz="4000" b="1" dirty="0" smtClean="0">
                <a:solidFill>
                  <a:srgbClr val="002060"/>
                </a:solidFill>
              </a:rPr>
              <a:t>HOW </a:t>
            </a:r>
            <a:r>
              <a:rPr lang="en-US" altLang="en-US" sz="4000" b="1" dirty="0">
                <a:solidFill>
                  <a:srgbClr val="002060"/>
                </a:solidFill>
              </a:rPr>
              <a:t>TO NEGOTIATE AN ENFORCEABLE TEAMING AGREEMENT</a:t>
            </a:r>
            <a:r>
              <a:rPr lang="en-US" sz="4000" b="1" dirty="0">
                <a:solidFill>
                  <a:srgbClr val="40474F"/>
                </a:solidFill>
              </a:rPr>
              <a:t> </a:t>
            </a:r>
            <a:r>
              <a:rPr lang="en-US" sz="2400" b="1" dirty="0" smtClean="0">
                <a:solidFill>
                  <a:srgbClr val="40474F"/>
                </a:solidFill>
              </a:rPr>
              <a:t>(</a:t>
            </a:r>
            <a:r>
              <a:rPr lang="en-US" sz="2400" b="1" dirty="0">
                <a:solidFill>
                  <a:srgbClr val="40474F"/>
                </a:solidFill>
              </a:rPr>
              <a:t>continued)</a:t>
            </a:r>
            <a:r>
              <a:rPr lang="en-US" sz="4000" b="1" dirty="0">
                <a:solidFill>
                  <a:srgbClr val="40474F"/>
                </a:solidFill>
              </a:rPr>
              <a:t/>
            </a:r>
            <a:br>
              <a:rPr lang="en-US" sz="4000" b="1" dirty="0">
                <a:solidFill>
                  <a:srgbClr val="40474F"/>
                </a:solidFill>
              </a:rPr>
            </a:br>
            <a:endParaRPr lang="en-US" dirty="0"/>
          </a:p>
        </p:txBody>
      </p:sp>
      <p:sp>
        <p:nvSpPr>
          <p:cNvPr id="3" name="Content Placeholder 2"/>
          <p:cNvSpPr>
            <a:spLocks noGrp="1"/>
          </p:cNvSpPr>
          <p:nvPr>
            <p:ph idx="1"/>
          </p:nvPr>
        </p:nvSpPr>
        <p:spPr>
          <a:xfrm>
            <a:off x="318655" y="1191491"/>
            <a:ext cx="11873345" cy="5292435"/>
          </a:xfrm>
        </p:spPr>
        <p:txBody>
          <a:bodyPr>
            <a:normAutofit fontScale="92500" lnSpcReduction="10000"/>
          </a:bodyPr>
          <a:lstStyle/>
          <a:p>
            <a:pPr lvl="0">
              <a:buFont typeface="Arial" panose="020B0604020202020204" pitchFamily="34" charset="0"/>
              <a:buChar char="•"/>
            </a:pPr>
            <a:r>
              <a:rPr lang="en-US" sz="3200" b="1" dirty="0">
                <a:solidFill>
                  <a:srgbClr val="40474F"/>
                </a:solidFill>
              </a:rPr>
              <a:t>Require subcontract if prime contract awarded </a:t>
            </a:r>
          </a:p>
          <a:p>
            <a:pPr lvl="0">
              <a:buFont typeface="Arial" panose="020B0604020202020204" pitchFamily="34" charset="0"/>
              <a:buChar char="•"/>
            </a:pPr>
            <a:r>
              <a:rPr lang="en-US" sz="3200" b="1" dirty="0" smtClean="0">
                <a:solidFill>
                  <a:srgbClr val="40474F"/>
                </a:solidFill>
              </a:rPr>
              <a:t>Provide </a:t>
            </a:r>
            <a:r>
              <a:rPr lang="en-US" sz="3200" b="1" dirty="0">
                <a:solidFill>
                  <a:srgbClr val="40474F"/>
                </a:solidFill>
              </a:rPr>
              <a:t>necessary contract terms</a:t>
            </a:r>
          </a:p>
          <a:p>
            <a:pPr lvl="1">
              <a:lnSpc>
                <a:spcPct val="80000"/>
              </a:lnSpc>
              <a:buFont typeface="Arial" panose="020B0604020202020204" pitchFamily="34" charset="0"/>
              <a:buChar char="•"/>
            </a:pPr>
            <a:r>
              <a:rPr lang="en-US" altLang="en-US" sz="2800" dirty="0">
                <a:solidFill>
                  <a:srgbClr val="40474F"/>
                </a:solidFill>
              </a:rPr>
              <a:t>description of work to be performed</a:t>
            </a:r>
          </a:p>
          <a:p>
            <a:pPr lvl="1">
              <a:lnSpc>
                <a:spcPct val="80000"/>
              </a:lnSpc>
              <a:buFont typeface="Arial" panose="020B0604020202020204" pitchFamily="34" charset="0"/>
              <a:buChar char="•"/>
            </a:pPr>
            <a:r>
              <a:rPr lang="en-US" altLang="en-US" sz="2800" dirty="0">
                <a:solidFill>
                  <a:srgbClr val="40474F"/>
                </a:solidFill>
              </a:rPr>
              <a:t>price or a means of determining price</a:t>
            </a:r>
          </a:p>
          <a:p>
            <a:pPr lvl="1">
              <a:lnSpc>
                <a:spcPct val="80000"/>
              </a:lnSpc>
              <a:buFont typeface="Arial" panose="020B0604020202020204" pitchFamily="34" charset="0"/>
              <a:buChar char="•"/>
            </a:pPr>
            <a:r>
              <a:rPr lang="en-US" altLang="en-US" sz="2800" dirty="0">
                <a:solidFill>
                  <a:srgbClr val="40474F"/>
                </a:solidFill>
              </a:rPr>
              <a:t>delivery</a:t>
            </a:r>
          </a:p>
          <a:p>
            <a:pPr lvl="1">
              <a:lnSpc>
                <a:spcPct val="80000"/>
              </a:lnSpc>
              <a:buFont typeface="Arial" panose="020B0604020202020204" pitchFamily="34" charset="0"/>
              <a:buChar char="•"/>
            </a:pPr>
            <a:r>
              <a:rPr lang="en-US" altLang="en-US" sz="2800" dirty="0">
                <a:solidFill>
                  <a:srgbClr val="40474F"/>
                </a:solidFill>
              </a:rPr>
              <a:t>quantity or a means of determining quantity</a:t>
            </a:r>
          </a:p>
          <a:p>
            <a:pPr lvl="2">
              <a:lnSpc>
                <a:spcPct val="80000"/>
              </a:lnSpc>
              <a:buFont typeface="Arial" panose="020B0604020202020204" pitchFamily="34" charset="0"/>
              <a:buChar char="•"/>
            </a:pPr>
            <a:r>
              <a:rPr lang="en-US" altLang="en-US" sz="2400" dirty="0">
                <a:solidFill>
                  <a:srgbClr val="40474F"/>
                </a:solidFill>
              </a:rPr>
              <a:t>all x type work ordered by the </a:t>
            </a:r>
            <a:r>
              <a:rPr lang="en-US" altLang="en-US" sz="2400" dirty="0" smtClean="0">
                <a:solidFill>
                  <a:srgbClr val="40474F"/>
                </a:solidFill>
              </a:rPr>
              <a:t>Government</a:t>
            </a:r>
          </a:p>
          <a:p>
            <a:pPr lvl="0">
              <a:lnSpc>
                <a:spcPct val="80000"/>
              </a:lnSpc>
              <a:buFont typeface="Arial" panose="020B0604020202020204" pitchFamily="34" charset="0"/>
              <a:buChar char="•"/>
            </a:pPr>
            <a:r>
              <a:rPr lang="en-US" sz="3200" b="1" dirty="0" smtClean="0">
                <a:solidFill>
                  <a:srgbClr val="40474F"/>
                </a:solidFill>
              </a:rPr>
              <a:t>Negotiate </a:t>
            </a:r>
            <a:r>
              <a:rPr lang="en-US" sz="3200" b="1" dirty="0">
                <a:solidFill>
                  <a:srgbClr val="40474F"/>
                </a:solidFill>
              </a:rPr>
              <a:t>subcontract as part of teaming agreement </a:t>
            </a:r>
          </a:p>
          <a:p>
            <a:pPr lvl="0">
              <a:lnSpc>
                <a:spcPct val="80000"/>
              </a:lnSpc>
              <a:buFont typeface="Arial" panose="020B0604020202020204" pitchFamily="34" charset="0"/>
              <a:buChar char="•"/>
            </a:pPr>
            <a:r>
              <a:rPr lang="en-US" altLang="en-US" sz="3200" b="1" dirty="0">
                <a:solidFill>
                  <a:srgbClr val="40474F"/>
                </a:solidFill>
              </a:rPr>
              <a:t>Call “TEAM CONTRACT” – not a “TEAMING AGREEMENT”</a:t>
            </a:r>
          </a:p>
          <a:p>
            <a:pPr lvl="1">
              <a:lnSpc>
                <a:spcPct val="80000"/>
              </a:lnSpc>
              <a:buFont typeface="Arial" panose="020B0604020202020204" pitchFamily="34" charset="0"/>
              <a:buChar char="•"/>
            </a:pPr>
            <a:r>
              <a:rPr lang="en-US" altLang="en-US" sz="2800" i="1" dirty="0" err="1">
                <a:solidFill>
                  <a:srgbClr val="40474F"/>
                </a:solidFill>
              </a:rPr>
              <a:t>Cyberlock</a:t>
            </a:r>
            <a:endParaRPr lang="en-US" altLang="en-US" sz="2800" i="1" dirty="0">
              <a:solidFill>
                <a:srgbClr val="40474F"/>
              </a:solidFill>
            </a:endParaRPr>
          </a:p>
          <a:p>
            <a:pPr lvl="0">
              <a:lnSpc>
                <a:spcPct val="80000"/>
              </a:lnSpc>
              <a:buFont typeface="Arial" panose="020B0604020202020204" pitchFamily="34" charset="0"/>
              <a:buChar char="•"/>
            </a:pPr>
            <a:r>
              <a:rPr lang="en-US" altLang="en-US" sz="3200" b="1" dirty="0">
                <a:solidFill>
                  <a:srgbClr val="40474F"/>
                </a:solidFill>
              </a:rPr>
              <a:t>Require Prime to Identify Sub in Subcontracting Plan and </a:t>
            </a:r>
            <a:r>
              <a:rPr lang="en-US" altLang="en-US" sz="3200" b="1" dirty="0" smtClean="0">
                <a:solidFill>
                  <a:srgbClr val="40474F"/>
                </a:solidFill>
              </a:rPr>
              <a:t>Proposal</a:t>
            </a:r>
          </a:p>
          <a:p>
            <a:pPr lvl="0">
              <a:lnSpc>
                <a:spcPct val="80000"/>
              </a:lnSpc>
              <a:buFont typeface="Arial" panose="020B0604020202020204" pitchFamily="34" charset="0"/>
              <a:buChar char="•"/>
            </a:pPr>
            <a:r>
              <a:rPr lang="en-US" altLang="en-US" sz="3200" b="1" dirty="0" smtClean="0">
                <a:solidFill>
                  <a:srgbClr val="40474F"/>
                </a:solidFill>
              </a:rPr>
              <a:t>State teaming agreement does not terminate as a result of failure to agree on subcontract</a:t>
            </a:r>
            <a:endParaRPr lang="en-US" altLang="en-US" sz="3200" b="1" dirty="0">
              <a:solidFill>
                <a:srgbClr val="40474F"/>
              </a:solidFill>
            </a:endParaRPr>
          </a:p>
          <a:p>
            <a:endParaRPr lang="en-US" sz="3200" dirty="0"/>
          </a:p>
        </p:txBody>
      </p:sp>
      <p:sp>
        <p:nvSpPr>
          <p:cNvPr id="4" name="Slide Number Placeholder 3"/>
          <p:cNvSpPr>
            <a:spLocks noGrp="1"/>
          </p:cNvSpPr>
          <p:nvPr>
            <p:ph type="sldNum" sz="quarter" idx="12"/>
          </p:nvPr>
        </p:nvSpPr>
        <p:spPr/>
        <p:txBody>
          <a:bodyPr/>
          <a:lstStyle/>
          <a:p>
            <a:fld id="{EB20E8D8-FBB4-1C47-ADBE-D6B3B57FF7B2}" type="slidenum">
              <a:rPr lang="en-US" smtClean="0"/>
              <a:t>16</a:t>
            </a:fld>
            <a:endParaRPr lang="en-US"/>
          </a:p>
        </p:txBody>
      </p:sp>
    </p:spTree>
    <p:extLst>
      <p:ext uri="{BB962C8B-B14F-4D97-AF65-F5344CB8AC3E}">
        <p14:creationId xmlns:p14="http://schemas.microsoft.com/office/powerpoint/2010/main" val="3682728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691"/>
            <a:ext cx="10515600" cy="1316183"/>
          </a:xfrm>
        </p:spPr>
        <p:txBody>
          <a:bodyPr>
            <a:normAutofit/>
          </a:bodyPr>
          <a:lstStyle/>
          <a:p>
            <a:pPr algn="ctr"/>
            <a:r>
              <a:rPr lang="en-US" altLang="en-US" sz="4000" b="1" dirty="0">
                <a:solidFill>
                  <a:srgbClr val="002060"/>
                </a:solidFill>
              </a:rPr>
              <a:t>HOW TO NEGOTIATE AN ENFORCEABLE TEAMING </a:t>
            </a:r>
            <a:r>
              <a:rPr lang="en-US" altLang="en-US" sz="4000" b="1" dirty="0" smtClean="0">
                <a:solidFill>
                  <a:srgbClr val="002060"/>
                </a:solidFill>
              </a:rPr>
              <a:t>AGREEMENT</a:t>
            </a:r>
            <a:r>
              <a:rPr lang="en-US" altLang="en-US" sz="2200" dirty="0" smtClean="0">
                <a:solidFill>
                  <a:srgbClr val="002060"/>
                </a:solidFill>
              </a:rPr>
              <a:t>(continued</a:t>
            </a:r>
            <a:r>
              <a:rPr lang="en-US" altLang="en-US" sz="2200" dirty="0">
                <a:solidFill>
                  <a:srgbClr val="002060"/>
                </a:solidFill>
              </a:rPr>
              <a:t>)</a:t>
            </a:r>
            <a:endParaRPr lang="en-US" dirty="0"/>
          </a:p>
        </p:txBody>
      </p:sp>
      <p:sp>
        <p:nvSpPr>
          <p:cNvPr id="3" name="Content Placeholder 2"/>
          <p:cNvSpPr>
            <a:spLocks noGrp="1"/>
          </p:cNvSpPr>
          <p:nvPr>
            <p:ph idx="1"/>
          </p:nvPr>
        </p:nvSpPr>
        <p:spPr>
          <a:xfrm>
            <a:off x="0" y="1440874"/>
            <a:ext cx="12192000" cy="4736089"/>
          </a:xfrm>
        </p:spPr>
        <p:txBody>
          <a:bodyPr>
            <a:normAutofit/>
          </a:bodyPr>
          <a:lstStyle/>
          <a:p>
            <a:pPr lvl="0">
              <a:lnSpc>
                <a:spcPct val="80000"/>
              </a:lnSpc>
              <a:buFont typeface="Arial" panose="020B0604020202020204" pitchFamily="34" charset="0"/>
              <a:buChar char="•"/>
            </a:pPr>
            <a:r>
              <a:rPr lang="en-US" altLang="en-US" b="1" dirty="0">
                <a:solidFill>
                  <a:srgbClr val="40474F"/>
                </a:solidFill>
              </a:rPr>
              <a:t>Make </a:t>
            </a:r>
            <a:r>
              <a:rPr lang="en-US" altLang="en-US" b="1" dirty="0" smtClean="0">
                <a:solidFill>
                  <a:srgbClr val="40474F"/>
                </a:solidFill>
              </a:rPr>
              <a:t>subcontract contingent </a:t>
            </a:r>
            <a:r>
              <a:rPr lang="en-US" altLang="en-US" b="1" dirty="0">
                <a:solidFill>
                  <a:srgbClr val="40474F"/>
                </a:solidFill>
              </a:rPr>
              <a:t>on government consent only if </a:t>
            </a:r>
            <a:r>
              <a:rPr lang="en-US" altLang="en-US" b="1" dirty="0" smtClean="0">
                <a:solidFill>
                  <a:srgbClr val="40474F"/>
                </a:solidFill>
              </a:rPr>
              <a:t>consent </a:t>
            </a:r>
            <a:r>
              <a:rPr lang="en-US" altLang="en-US" b="1" dirty="0">
                <a:solidFill>
                  <a:srgbClr val="40474F"/>
                </a:solidFill>
              </a:rPr>
              <a:t>required</a:t>
            </a:r>
          </a:p>
          <a:p>
            <a:pPr lvl="0">
              <a:lnSpc>
                <a:spcPct val="80000"/>
              </a:lnSpc>
              <a:buFont typeface="Arial" panose="020B0604020202020204" pitchFamily="34" charset="0"/>
              <a:buChar char="•"/>
            </a:pPr>
            <a:r>
              <a:rPr lang="en-US" altLang="en-US" b="1" dirty="0">
                <a:solidFill>
                  <a:srgbClr val="40474F"/>
                </a:solidFill>
              </a:rPr>
              <a:t>If government consent required obligate prime to:</a:t>
            </a:r>
          </a:p>
          <a:p>
            <a:pPr lvl="1">
              <a:lnSpc>
                <a:spcPct val="80000"/>
              </a:lnSpc>
              <a:buFont typeface="Arial" panose="020B0604020202020204" pitchFamily="34" charset="0"/>
              <a:buChar char="•"/>
            </a:pPr>
            <a:r>
              <a:rPr lang="en-US" altLang="en-US" dirty="0">
                <a:solidFill>
                  <a:srgbClr val="40474F"/>
                </a:solidFill>
              </a:rPr>
              <a:t>Use its best efforts to obtain government consent</a:t>
            </a:r>
          </a:p>
          <a:p>
            <a:pPr lvl="1">
              <a:lnSpc>
                <a:spcPct val="80000"/>
              </a:lnSpc>
              <a:buFont typeface="Arial" panose="020B0604020202020204" pitchFamily="34" charset="0"/>
              <a:buChar char="•"/>
            </a:pPr>
            <a:r>
              <a:rPr lang="en-US" altLang="en-US" dirty="0">
                <a:solidFill>
                  <a:srgbClr val="40474F"/>
                </a:solidFill>
              </a:rPr>
              <a:t>Include the subcontractor in discussions with Government concerning the subcontract</a:t>
            </a:r>
          </a:p>
          <a:p>
            <a:pPr lvl="0">
              <a:lnSpc>
                <a:spcPct val="80000"/>
              </a:lnSpc>
              <a:buFont typeface="Arial" panose="020B0604020202020204" pitchFamily="34" charset="0"/>
              <a:buChar char="•"/>
            </a:pPr>
            <a:r>
              <a:rPr lang="en-US" altLang="en-US" b="1" dirty="0" smtClean="0">
                <a:solidFill>
                  <a:srgbClr val="40474F"/>
                </a:solidFill>
              </a:rPr>
              <a:t>Provide for liquidated damages/specific performance  </a:t>
            </a:r>
            <a:endParaRPr lang="en-US" altLang="en-US" b="1" dirty="0">
              <a:solidFill>
                <a:srgbClr val="40474F"/>
              </a:solidFill>
            </a:endParaRPr>
          </a:p>
          <a:p>
            <a:pPr lvl="0">
              <a:lnSpc>
                <a:spcPct val="80000"/>
              </a:lnSpc>
              <a:buFont typeface="Arial" panose="020B0604020202020204" pitchFamily="34" charset="0"/>
              <a:buChar char="•"/>
            </a:pPr>
            <a:r>
              <a:rPr lang="en-US" b="1" dirty="0">
                <a:solidFill>
                  <a:srgbClr val="40474F"/>
                </a:solidFill>
              </a:rPr>
              <a:t>Make any disagreements subject to binding arbitration </a:t>
            </a:r>
          </a:p>
          <a:p>
            <a:pPr lvl="0">
              <a:lnSpc>
                <a:spcPct val="80000"/>
              </a:lnSpc>
              <a:buFont typeface="Arial" panose="020B0604020202020204" pitchFamily="34" charset="0"/>
              <a:buChar char="•"/>
            </a:pPr>
            <a:r>
              <a:rPr lang="en-US" b="1" dirty="0">
                <a:solidFill>
                  <a:srgbClr val="40474F"/>
                </a:solidFill>
              </a:rPr>
              <a:t>Do not agree to:</a:t>
            </a:r>
          </a:p>
          <a:p>
            <a:pPr lvl="1">
              <a:lnSpc>
                <a:spcPct val="80000"/>
              </a:lnSpc>
              <a:buFont typeface="Arial" panose="020B0604020202020204" pitchFamily="34" charset="0"/>
              <a:buChar char="•"/>
            </a:pPr>
            <a:r>
              <a:rPr lang="en-US" dirty="0">
                <a:solidFill>
                  <a:srgbClr val="40474F"/>
                </a:solidFill>
              </a:rPr>
              <a:t>VA law</a:t>
            </a:r>
          </a:p>
          <a:p>
            <a:pPr lvl="1">
              <a:buFont typeface="Arial" panose="020B0604020202020204" pitchFamily="34" charset="0"/>
              <a:buChar char="•"/>
            </a:pPr>
            <a:r>
              <a:rPr lang="en-US" dirty="0">
                <a:solidFill>
                  <a:srgbClr val="40474F"/>
                </a:solidFill>
              </a:rPr>
              <a:t>an integration </a:t>
            </a:r>
            <a:r>
              <a:rPr lang="en-US" dirty="0" smtClean="0">
                <a:solidFill>
                  <a:srgbClr val="40474F"/>
                </a:solidFill>
              </a:rPr>
              <a:t>clause</a:t>
            </a:r>
          </a:p>
          <a:p>
            <a:pPr lvl="1">
              <a:buFont typeface="Arial" panose="020B0604020202020204" pitchFamily="34" charset="0"/>
              <a:buChar char="•"/>
            </a:pPr>
            <a:r>
              <a:rPr lang="en-US" dirty="0" smtClean="0">
                <a:solidFill>
                  <a:srgbClr val="40474F"/>
                </a:solidFill>
              </a:rPr>
              <a:t>termination if parties fail to agree on subcontract</a:t>
            </a:r>
          </a:p>
          <a:p>
            <a:pPr lvl="1">
              <a:buFont typeface="Arial" panose="020B0604020202020204" pitchFamily="34" charset="0"/>
              <a:buChar char="•"/>
            </a:pPr>
            <a:r>
              <a:rPr lang="en-US" dirty="0" smtClean="0">
                <a:solidFill>
                  <a:srgbClr val="40474F"/>
                </a:solidFill>
              </a:rPr>
              <a:t>Provisions limiting recovery for breach</a:t>
            </a:r>
            <a:endParaRPr lang="en-US" dirty="0">
              <a:solidFill>
                <a:srgbClr val="40474F"/>
              </a:solidFill>
            </a:endParaRP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17</a:t>
            </a:fld>
            <a:endParaRPr lang="en-US"/>
          </a:p>
        </p:txBody>
      </p:sp>
    </p:spTree>
    <p:extLst>
      <p:ext uri="{BB962C8B-B14F-4D97-AF65-F5344CB8AC3E}">
        <p14:creationId xmlns:p14="http://schemas.microsoft.com/office/powerpoint/2010/main" val="180587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110"/>
            <a:ext cx="10515600" cy="1011382"/>
          </a:xfrm>
        </p:spPr>
        <p:txBody>
          <a:bodyPr/>
          <a:lstStyle/>
          <a:p>
            <a:pPr algn="ctr"/>
            <a:r>
              <a:rPr lang="en-US" sz="4000" b="1" dirty="0">
                <a:solidFill>
                  <a:srgbClr val="002060"/>
                </a:solidFill>
              </a:rPr>
              <a:t>HELPFUL RECENT DEVELOPMENTS</a:t>
            </a:r>
            <a:endParaRPr lang="en-US" dirty="0"/>
          </a:p>
        </p:txBody>
      </p:sp>
      <p:sp>
        <p:nvSpPr>
          <p:cNvPr id="3" name="Content Placeholder 2"/>
          <p:cNvSpPr>
            <a:spLocks noGrp="1"/>
          </p:cNvSpPr>
          <p:nvPr>
            <p:ph idx="1"/>
          </p:nvPr>
        </p:nvSpPr>
        <p:spPr>
          <a:xfrm>
            <a:off x="124691" y="1025235"/>
            <a:ext cx="11873345" cy="5569529"/>
          </a:xfrm>
        </p:spPr>
        <p:txBody>
          <a:bodyPr>
            <a:normAutofit fontScale="92500"/>
          </a:bodyPr>
          <a:lstStyle/>
          <a:p>
            <a:pPr lvl="0">
              <a:buFont typeface="Arial" panose="020B0604020202020204" pitchFamily="34" charset="0"/>
              <a:buChar char="•"/>
            </a:pPr>
            <a:r>
              <a:rPr lang="en-US" sz="3200" b="1" dirty="0">
                <a:solidFill>
                  <a:srgbClr val="40474F"/>
                </a:solidFill>
              </a:rPr>
              <a:t>RECENT BID PROTEST CASE LAW</a:t>
            </a:r>
          </a:p>
          <a:p>
            <a:pPr lvl="1">
              <a:buFont typeface="Arial" panose="020B0604020202020204" pitchFamily="34" charset="0"/>
              <a:buChar char="•"/>
            </a:pPr>
            <a:r>
              <a:rPr lang="en-US" sz="2800" b="1" i="1" dirty="0">
                <a:solidFill>
                  <a:srgbClr val="40474F"/>
                </a:solidFill>
              </a:rPr>
              <a:t>Beretta USA Corp,</a:t>
            </a:r>
            <a:r>
              <a:rPr lang="en-US" sz="2800" b="1" dirty="0">
                <a:solidFill>
                  <a:srgbClr val="40474F"/>
                </a:solidFill>
              </a:rPr>
              <a:t> B-406376.2, 2013 </a:t>
            </a:r>
            <a:r>
              <a:rPr lang="en-US" sz="2800" b="1" dirty="0" err="1">
                <a:solidFill>
                  <a:srgbClr val="40474F"/>
                </a:solidFill>
              </a:rPr>
              <a:t>CPD</a:t>
            </a:r>
            <a:r>
              <a:rPr lang="en-US" sz="2800" b="1" dirty="0">
                <a:solidFill>
                  <a:srgbClr val="40474F"/>
                </a:solidFill>
              </a:rPr>
              <a:t> ¶ 186 </a:t>
            </a:r>
          </a:p>
          <a:p>
            <a:pPr lvl="2">
              <a:buFont typeface="Arial" panose="020B0604020202020204" pitchFamily="34" charset="0"/>
              <a:buChar char="•"/>
            </a:pPr>
            <a:r>
              <a:rPr lang="en-US" sz="2400" dirty="0">
                <a:solidFill>
                  <a:srgbClr val="40474F"/>
                </a:solidFill>
              </a:rPr>
              <a:t>RFP for sniper rifles –</a:t>
            </a:r>
          </a:p>
          <a:p>
            <a:pPr lvl="3">
              <a:buFont typeface="Arial" panose="020B0604020202020204" pitchFamily="34" charset="0"/>
              <a:buChar char="•"/>
            </a:pPr>
            <a:r>
              <a:rPr lang="en-US" sz="2400" dirty="0">
                <a:solidFill>
                  <a:srgbClr val="40474F"/>
                </a:solidFill>
              </a:rPr>
              <a:t>stated proposals would be evaluated to determine commitments with key suppliers</a:t>
            </a:r>
          </a:p>
          <a:p>
            <a:pPr lvl="3">
              <a:buFont typeface="Arial" panose="020B0604020202020204" pitchFamily="34" charset="0"/>
              <a:buChar char="•"/>
            </a:pPr>
            <a:r>
              <a:rPr lang="en-US" sz="2400" dirty="0">
                <a:solidFill>
                  <a:srgbClr val="40474F"/>
                </a:solidFill>
              </a:rPr>
              <a:t>required offerors to submit agreements with key suppliers</a:t>
            </a:r>
          </a:p>
          <a:p>
            <a:pPr lvl="2">
              <a:buFont typeface="Arial" panose="020B0604020202020204" pitchFamily="34" charset="0"/>
              <a:buChar char="•"/>
            </a:pPr>
            <a:r>
              <a:rPr lang="en-US" sz="2400" dirty="0">
                <a:solidFill>
                  <a:srgbClr val="40474F"/>
                </a:solidFill>
              </a:rPr>
              <a:t>Proposal rejection upheld because teaming agreements merely an agreement to negotiate</a:t>
            </a:r>
          </a:p>
          <a:p>
            <a:pPr lvl="1">
              <a:buFont typeface="Arial" panose="020B0604020202020204" pitchFamily="34" charset="0"/>
              <a:buChar char="•"/>
            </a:pPr>
            <a:r>
              <a:rPr lang="en-US" sz="2800" b="1" i="1" dirty="0" err="1">
                <a:solidFill>
                  <a:srgbClr val="40474F"/>
                </a:solidFill>
              </a:rPr>
              <a:t>Sentrillion</a:t>
            </a:r>
            <a:r>
              <a:rPr lang="en-US" sz="2800" b="1" i="1" dirty="0">
                <a:solidFill>
                  <a:srgbClr val="40474F"/>
                </a:solidFill>
              </a:rPr>
              <a:t> Corp. v. U.S., </a:t>
            </a:r>
            <a:r>
              <a:rPr lang="en-US" sz="2800" b="1" dirty="0">
                <a:solidFill>
                  <a:srgbClr val="40474F"/>
                </a:solidFill>
              </a:rPr>
              <a:t>114 Fed. Cl. 557 (2014)</a:t>
            </a:r>
          </a:p>
          <a:p>
            <a:pPr lvl="2">
              <a:buFont typeface="Arial" panose="020B0604020202020204" pitchFamily="34" charset="0"/>
              <a:buChar char="•"/>
            </a:pPr>
            <a:r>
              <a:rPr lang="en-US" sz="2400" dirty="0">
                <a:solidFill>
                  <a:srgbClr val="40474F"/>
                </a:solidFill>
              </a:rPr>
              <a:t>Solicitation  for courthouse security services -</a:t>
            </a:r>
          </a:p>
          <a:p>
            <a:pPr lvl="3">
              <a:buFont typeface="Arial" panose="020B0604020202020204" pitchFamily="34" charset="0"/>
              <a:buChar char="•"/>
            </a:pPr>
            <a:r>
              <a:rPr lang="en-US" sz="2400" dirty="0">
                <a:solidFill>
                  <a:srgbClr val="40474F"/>
                </a:solidFill>
              </a:rPr>
              <a:t>required submission of “evidence of a partnership agreement to provide services”</a:t>
            </a:r>
          </a:p>
          <a:p>
            <a:pPr lvl="3">
              <a:buFont typeface="Arial" panose="020B0604020202020204" pitchFamily="34" charset="0"/>
              <a:buChar char="•"/>
            </a:pPr>
            <a:r>
              <a:rPr lang="en-US" sz="2400" dirty="0">
                <a:solidFill>
                  <a:srgbClr val="40474F"/>
                </a:solidFill>
              </a:rPr>
              <a:t>stated  . . . “partnering agreement must be included at the time final proposals are submitted”</a:t>
            </a:r>
          </a:p>
          <a:p>
            <a:pPr lvl="2">
              <a:buFont typeface="Arial" panose="020B0604020202020204" pitchFamily="34" charset="0"/>
              <a:buChar char="•"/>
            </a:pPr>
            <a:r>
              <a:rPr lang="en-US" sz="2400" dirty="0">
                <a:solidFill>
                  <a:srgbClr val="40474F"/>
                </a:solidFill>
              </a:rPr>
              <a:t>Proposal rejection upheld because teaming agreements required negotiation with no obligation to perform.</a:t>
            </a: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18</a:t>
            </a:fld>
            <a:endParaRPr lang="en-US"/>
          </a:p>
        </p:txBody>
      </p:sp>
    </p:spTree>
    <p:extLst>
      <p:ext uri="{BB962C8B-B14F-4D97-AF65-F5344CB8AC3E}">
        <p14:creationId xmlns:p14="http://schemas.microsoft.com/office/powerpoint/2010/main" val="317566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515600" cy="1108364"/>
          </a:xfrm>
        </p:spPr>
        <p:txBody>
          <a:bodyPr>
            <a:normAutofit/>
          </a:bodyPr>
          <a:lstStyle/>
          <a:p>
            <a:pPr algn="ctr"/>
            <a:r>
              <a:rPr lang="en-US" sz="4000" b="1" dirty="0">
                <a:solidFill>
                  <a:srgbClr val="002060"/>
                </a:solidFill>
              </a:rPr>
              <a:t>HELPFUL RECENT DEVELOPMENTS</a:t>
            </a:r>
            <a:r>
              <a:rPr lang="en-US" sz="2800" b="1" dirty="0">
                <a:solidFill>
                  <a:srgbClr val="002060"/>
                </a:solidFill>
              </a:rPr>
              <a:t/>
            </a:r>
            <a:br>
              <a:rPr lang="en-US" sz="2800" b="1" dirty="0">
                <a:solidFill>
                  <a:srgbClr val="002060"/>
                </a:solidFill>
              </a:rPr>
            </a:br>
            <a:r>
              <a:rPr lang="en-US" sz="2400" b="1" dirty="0">
                <a:solidFill>
                  <a:srgbClr val="002060"/>
                </a:solidFill>
              </a:rPr>
              <a:t>(continued)</a:t>
            </a:r>
            <a:endParaRPr lang="en-US" dirty="0"/>
          </a:p>
        </p:txBody>
      </p:sp>
      <p:sp>
        <p:nvSpPr>
          <p:cNvPr id="3" name="Content Placeholder 2"/>
          <p:cNvSpPr>
            <a:spLocks noGrp="1"/>
          </p:cNvSpPr>
          <p:nvPr>
            <p:ph idx="1"/>
          </p:nvPr>
        </p:nvSpPr>
        <p:spPr>
          <a:xfrm>
            <a:off x="332509" y="1385455"/>
            <a:ext cx="11499273" cy="4791508"/>
          </a:xfrm>
        </p:spPr>
        <p:txBody>
          <a:bodyPr>
            <a:normAutofit/>
          </a:bodyPr>
          <a:lstStyle/>
          <a:p>
            <a:pPr lvl="0">
              <a:buFont typeface="Arial" panose="020B0604020202020204" pitchFamily="34" charset="0"/>
              <a:buChar char="•"/>
            </a:pPr>
            <a:r>
              <a:rPr lang="en-US" sz="3600" b="1" dirty="0">
                <a:solidFill>
                  <a:srgbClr val="40474F"/>
                </a:solidFill>
              </a:rPr>
              <a:t>FAR 19.704 SUBCONTRACTING PLAN REQUIREMENTS</a:t>
            </a:r>
          </a:p>
          <a:p>
            <a:pPr lvl="1">
              <a:buFont typeface="Arial" panose="020B0604020202020204" pitchFamily="34" charset="0"/>
              <a:buChar char="•"/>
            </a:pPr>
            <a:r>
              <a:rPr lang="en-US" sz="3200" b="1" dirty="0">
                <a:solidFill>
                  <a:srgbClr val="40474F"/>
                </a:solidFill>
              </a:rPr>
              <a:t>Implements Small Business Jobs Act of 2010, </a:t>
            </a:r>
            <a:r>
              <a:rPr lang="en-US" sz="3200" b="1" dirty="0" err="1">
                <a:solidFill>
                  <a:srgbClr val="40474F"/>
                </a:solidFill>
              </a:rPr>
              <a:t>P.L</a:t>
            </a:r>
            <a:r>
              <a:rPr lang="en-US" sz="3200" b="1" dirty="0">
                <a:solidFill>
                  <a:srgbClr val="40474F"/>
                </a:solidFill>
              </a:rPr>
              <a:t> 111-240</a:t>
            </a:r>
          </a:p>
          <a:p>
            <a:pPr lvl="1">
              <a:buFont typeface="Arial" panose="020B0604020202020204" pitchFamily="34" charset="0"/>
              <a:buChar char="•"/>
            </a:pPr>
            <a:r>
              <a:rPr lang="en-US" sz="2800" b="1" dirty="0">
                <a:solidFill>
                  <a:srgbClr val="40474F"/>
                </a:solidFill>
              </a:rPr>
              <a:t>Requires subcontracting plan include assurances offeror will:</a:t>
            </a:r>
          </a:p>
          <a:p>
            <a:pPr lvl="2">
              <a:buFont typeface="Arial" panose="020B0604020202020204" pitchFamily="34" charset="0"/>
              <a:buChar char="•"/>
            </a:pPr>
            <a:r>
              <a:rPr lang="en-US" sz="2400" dirty="0">
                <a:solidFill>
                  <a:srgbClr val="40474F"/>
                </a:solidFill>
              </a:rPr>
              <a:t>make a good faith effort to subcontract with SBs used in preparing and submitting its proposal at least to the extent used in preparing and submitting its proposal</a:t>
            </a:r>
          </a:p>
          <a:p>
            <a:pPr lvl="2">
              <a:buFont typeface="Arial" panose="020B0604020202020204" pitchFamily="34" charset="0"/>
              <a:buChar char="•"/>
            </a:pPr>
            <a:r>
              <a:rPr lang="en-US" sz="2400" dirty="0">
                <a:solidFill>
                  <a:srgbClr val="40474F"/>
                </a:solidFill>
              </a:rPr>
              <a:t>provide the CO written explanation if it does not award a subcontract to the SB in the same or greater scope</a:t>
            </a: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19</a:t>
            </a:fld>
            <a:endParaRPr lang="en-US"/>
          </a:p>
        </p:txBody>
      </p:sp>
    </p:spTree>
    <p:extLst>
      <p:ext uri="{BB962C8B-B14F-4D97-AF65-F5344CB8AC3E}">
        <p14:creationId xmlns:p14="http://schemas.microsoft.com/office/powerpoint/2010/main" val="194492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4228" y="1572529"/>
            <a:ext cx="9373772" cy="3308960"/>
          </a:xfrm>
        </p:spPr>
        <p:txBody>
          <a:bodyPr>
            <a:normAutofit/>
          </a:bodyPr>
          <a:lstStyle/>
          <a:p>
            <a:pPr lvl="0">
              <a:spcBef>
                <a:spcPct val="50000"/>
              </a:spcBef>
            </a:pPr>
            <a:r>
              <a:rPr lang="en-US" altLang="en-US" sz="2800" b="1" u="sng" dirty="0">
                <a:solidFill>
                  <a:srgbClr val="40474F"/>
                </a:solidFill>
                <a:latin typeface="Calibri" panose="020F0502020204030204"/>
                <a:ea typeface="+mn-ea"/>
                <a:cs typeface="+mn-cs"/>
              </a:rPr>
              <a:t>NOTICE</a:t>
            </a:r>
            <a:br>
              <a:rPr lang="en-US" altLang="en-US" sz="2800" b="1" u="sng" dirty="0">
                <a:solidFill>
                  <a:srgbClr val="40474F"/>
                </a:solidFill>
                <a:latin typeface="Calibri" panose="020F0502020204030204"/>
                <a:ea typeface="+mn-ea"/>
                <a:cs typeface="+mn-cs"/>
              </a:rPr>
            </a:br>
            <a:r>
              <a:rPr lang="en-US" altLang="en-US" sz="2800" b="1" dirty="0">
                <a:solidFill>
                  <a:srgbClr val="40474F"/>
                </a:solidFill>
                <a:latin typeface="Calibri" panose="020F0502020204030204"/>
                <a:ea typeface="+mn-ea"/>
                <a:cs typeface="+mn-cs"/>
              </a:rPr>
              <a:t>This </a:t>
            </a:r>
            <a:r>
              <a:rPr lang="en-US" altLang="en-US" sz="2800" b="1" dirty="0" smtClean="0">
                <a:solidFill>
                  <a:srgbClr val="40474F"/>
                </a:solidFill>
                <a:latin typeface="Calibri" panose="020F0502020204030204"/>
                <a:ea typeface="+mn-ea"/>
                <a:cs typeface="+mn-cs"/>
              </a:rPr>
              <a:t>presentation </a:t>
            </a:r>
            <a:r>
              <a:rPr lang="en-US" altLang="en-US" sz="2800" b="1" dirty="0">
                <a:solidFill>
                  <a:srgbClr val="40474F"/>
                </a:solidFill>
                <a:latin typeface="Calibri" panose="020F0502020204030204"/>
                <a:ea typeface="+mn-ea"/>
                <a:cs typeface="+mn-cs"/>
              </a:rPr>
              <a:t>is for informational purposes </a:t>
            </a:r>
            <a:r>
              <a:rPr lang="en-US" altLang="en-US" sz="2800" b="1" dirty="0" smtClean="0">
                <a:solidFill>
                  <a:srgbClr val="40474F"/>
                </a:solidFill>
                <a:latin typeface="Calibri" panose="020F0502020204030204"/>
                <a:ea typeface="+mn-ea"/>
                <a:cs typeface="+mn-cs"/>
              </a:rPr>
              <a:t>only.  It is not </a:t>
            </a:r>
            <a:r>
              <a:rPr lang="en-US" altLang="en-US" sz="2800" b="1" dirty="0">
                <a:solidFill>
                  <a:srgbClr val="40474F"/>
                </a:solidFill>
                <a:latin typeface="Calibri" panose="020F0502020204030204"/>
                <a:ea typeface="+mn-ea"/>
                <a:cs typeface="+mn-cs"/>
              </a:rPr>
              <a:t>legal advice.  Legal problems are based on specific facts that require specific legal solutions. Be sure to contact your attorney (or us, of course) for fact-specific assistance should you need legal advice</a:t>
            </a:r>
            <a:br>
              <a:rPr lang="en-US" altLang="en-US" sz="2800" b="1" dirty="0">
                <a:solidFill>
                  <a:srgbClr val="40474F"/>
                </a:solidFill>
                <a:latin typeface="Calibri" panose="020F0502020204030204"/>
                <a:ea typeface="+mn-ea"/>
                <a:cs typeface="+mn-cs"/>
              </a:rPr>
            </a:br>
            <a:endParaRPr lang="en-US" dirty="0"/>
          </a:p>
        </p:txBody>
      </p:sp>
      <p:sp>
        <p:nvSpPr>
          <p:cNvPr id="4" name="Slide Number Placeholder 3"/>
          <p:cNvSpPr>
            <a:spLocks noGrp="1"/>
          </p:cNvSpPr>
          <p:nvPr>
            <p:ph type="sldNum" sz="quarter" idx="12"/>
          </p:nvPr>
        </p:nvSpPr>
        <p:spPr>
          <a:xfrm>
            <a:off x="10474036" y="6356350"/>
            <a:ext cx="575766" cy="365125"/>
          </a:xfrm>
        </p:spPr>
        <p:txBody>
          <a:bodyPr/>
          <a:lstStyle/>
          <a:p>
            <a:fld id="{EB20E8D8-FBB4-1C47-ADBE-D6B3B57FF7B2}" type="slidenum">
              <a:rPr lang="en-US" smtClean="0"/>
              <a:t>2</a:t>
            </a:fld>
            <a:endParaRPr lang="en-US" dirty="0"/>
          </a:p>
        </p:txBody>
      </p:sp>
    </p:spTree>
    <p:extLst>
      <p:ext uri="{BB962C8B-B14F-4D97-AF65-F5344CB8AC3E}">
        <p14:creationId xmlns:p14="http://schemas.microsoft.com/office/powerpoint/2010/main" val="51791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2060"/>
                </a:solidFill>
              </a:rPr>
              <a:t>HELPFUL RECENT DEVELOPMENTS</a:t>
            </a:r>
            <a:r>
              <a:rPr lang="en-US" sz="3200" b="1" dirty="0">
                <a:solidFill>
                  <a:srgbClr val="002060"/>
                </a:solidFill>
              </a:rPr>
              <a:t/>
            </a:r>
            <a:br>
              <a:rPr lang="en-US" sz="3200" b="1" dirty="0">
                <a:solidFill>
                  <a:srgbClr val="002060"/>
                </a:solidFill>
              </a:rPr>
            </a:br>
            <a:r>
              <a:rPr lang="en-US" sz="2800" b="1" dirty="0">
                <a:solidFill>
                  <a:srgbClr val="002060"/>
                </a:solidFill>
              </a:rPr>
              <a:t>(continued)</a:t>
            </a:r>
            <a:endParaRPr lang="en-US" dirty="0"/>
          </a:p>
        </p:txBody>
      </p:sp>
      <p:sp>
        <p:nvSpPr>
          <p:cNvPr id="3" name="Content Placeholder 2"/>
          <p:cNvSpPr>
            <a:spLocks noGrp="1"/>
          </p:cNvSpPr>
          <p:nvPr>
            <p:ph idx="1"/>
          </p:nvPr>
        </p:nvSpPr>
        <p:spPr>
          <a:xfrm>
            <a:off x="221673" y="1690688"/>
            <a:ext cx="11651672" cy="4486275"/>
          </a:xfrm>
        </p:spPr>
        <p:txBody>
          <a:bodyPr/>
          <a:lstStyle/>
          <a:p>
            <a:pPr lvl="1">
              <a:buFont typeface="Arial" panose="020B0604020202020204" pitchFamily="34" charset="0"/>
              <a:buChar char="•"/>
            </a:pPr>
            <a:r>
              <a:rPr lang="en-US" sz="2800" b="1" dirty="0">
                <a:solidFill>
                  <a:srgbClr val="40474F"/>
                </a:solidFill>
              </a:rPr>
              <a:t>An offeror used an SB in preparing its proposal if:</a:t>
            </a:r>
          </a:p>
          <a:p>
            <a:pPr lvl="2">
              <a:buFont typeface="Arial" panose="020B0604020202020204" pitchFamily="34" charset="0"/>
              <a:buChar char="•"/>
            </a:pPr>
            <a:r>
              <a:rPr lang="en-US" sz="2400" dirty="0">
                <a:solidFill>
                  <a:srgbClr val="40474F"/>
                </a:solidFill>
              </a:rPr>
              <a:t>It identified the SB in its proposal or subcontracting plan to perform certain work; or</a:t>
            </a:r>
          </a:p>
          <a:p>
            <a:pPr lvl="2">
              <a:buFont typeface="Arial" panose="020B0604020202020204" pitchFamily="34" charset="0"/>
              <a:buChar char="•"/>
            </a:pPr>
            <a:r>
              <a:rPr lang="en-US" sz="2400" dirty="0">
                <a:solidFill>
                  <a:srgbClr val="40474F"/>
                </a:solidFill>
              </a:rPr>
              <a:t>Used SB’s pricing, cost information or expertise in preparing its proposal with written evidence of an understanding the SB will be awarded a subcontract for related work.</a:t>
            </a: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20</a:t>
            </a:fld>
            <a:endParaRPr lang="en-US"/>
          </a:p>
        </p:txBody>
      </p:sp>
    </p:spTree>
    <p:extLst>
      <p:ext uri="{BB962C8B-B14F-4D97-AF65-F5344CB8AC3E}">
        <p14:creationId xmlns:p14="http://schemas.microsoft.com/office/powerpoint/2010/main" val="3760269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5"/>
            <a:ext cx="10515600" cy="1302327"/>
          </a:xfrm>
        </p:spPr>
        <p:txBody>
          <a:bodyPr/>
          <a:lstStyle/>
          <a:p>
            <a:pPr algn="ctr"/>
            <a:r>
              <a:rPr lang="en-US" altLang="en-US" sz="4000" b="1" dirty="0" smtClean="0">
                <a:solidFill>
                  <a:srgbClr val="002060"/>
                </a:solidFill>
              </a:rPr>
              <a:t>TEAMING AGREEMENT SHOULD ESTABLISH </a:t>
            </a:r>
            <a:r>
              <a:rPr lang="en-US" altLang="en-US" sz="4000" b="1" dirty="0">
                <a:solidFill>
                  <a:srgbClr val="002060"/>
                </a:solidFill>
              </a:rPr>
              <a:t>FAVORABLE SUBCONTRACT TERMS</a:t>
            </a:r>
            <a:endParaRPr lang="en-US" dirty="0"/>
          </a:p>
        </p:txBody>
      </p:sp>
      <p:sp>
        <p:nvSpPr>
          <p:cNvPr id="3" name="Content Placeholder 2"/>
          <p:cNvSpPr>
            <a:spLocks noGrp="1"/>
          </p:cNvSpPr>
          <p:nvPr>
            <p:ph idx="1"/>
          </p:nvPr>
        </p:nvSpPr>
        <p:spPr>
          <a:xfrm>
            <a:off x="290946" y="1468582"/>
            <a:ext cx="11499272" cy="4708381"/>
          </a:xfrm>
        </p:spPr>
        <p:txBody>
          <a:bodyPr>
            <a:normAutofit fontScale="70000" lnSpcReduction="20000"/>
          </a:bodyPr>
          <a:lstStyle/>
          <a:p>
            <a:pPr>
              <a:lnSpc>
                <a:spcPct val="80000"/>
              </a:lnSpc>
              <a:buFont typeface="Arial" panose="020B0604020202020204" pitchFamily="34" charset="0"/>
              <a:buChar char="•"/>
            </a:pPr>
            <a:r>
              <a:rPr lang="en-US" altLang="en-US" sz="4200" dirty="0" smtClean="0">
                <a:solidFill>
                  <a:srgbClr val="40474F"/>
                </a:solidFill>
              </a:rPr>
              <a:t>prohibition </a:t>
            </a:r>
            <a:r>
              <a:rPr lang="en-US" altLang="en-US" sz="4200" dirty="0">
                <a:solidFill>
                  <a:srgbClr val="40474F"/>
                </a:solidFill>
              </a:rPr>
              <a:t>against </a:t>
            </a:r>
            <a:r>
              <a:rPr lang="en-US" altLang="en-US" sz="4200" b="1" dirty="0">
                <a:solidFill>
                  <a:srgbClr val="40474F"/>
                </a:solidFill>
              </a:rPr>
              <a:t>employee raiding</a:t>
            </a:r>
          </a:p>
          <a:p>
            <a:pPr>
              <a:lnSpc>
                <a:spcPct val="80000"/>
              </a:lnSpc>
              <a:buFont typeface="Arial" panose="020B0604020202020204" pitchFamily="34" charset="0"/>
              <a:buChar char="•"/>
            </a:pPr>
            <a:r>
              <a:rPr lang="en-US" altLang="en-US" sz="4200" dirty="0">
                <a:solidFill>
                  <a:srgbClr val="40474F"/>
                </a:solidFill>
              </a:rPr>
              <a:t>requirement to exercise </a:t>
            </a:r>
            <a:r>
              <a:rPr lang="en-US" altLang="en-US" sz="4200" b="1" dirty="0">
                <a:solidFill>
                  <a:srgbClr val="40474F"/>
                </a:solidFill>
              </a:rPr>
              <a:t>subcontract option </a:t>
            </a:r>
            <a:r>
              <a:rPr lang="en-US" altLang="en-US" sz="4200" dirty="0">
                <a:solidFill>
                  <a:srgbClr val="40474F"/>
                </a:solidFill>
              </a:rPr>
              <a:t>if prime contract option exercised</a:t>
            </a:r>
          </a:p>
          <a:p>
            <a:pPr>
              <a:lnSpc>
                <a:spcPct val="80000"/>
              </a:lnSpc>
              <a:buFont typeface="Arial" panose="020B0604020202020204" pitchFamily="34" charset="0"/>
              <a:buChar char="•"/>
            </a:pPr>
            <a:r>
              <a:rPr lang="en-US" altLang="en-US" sz="4200" dirty="0">
                <a:solidFill>
                  <a:srgbClr val="40474F"/>
                </a:solidFill>
              </a:rPr>
              <a:t>limiting primes right to </a:t>
            </a:r>
            <a:r>
              <a:rPr lang="en-US" altLang="en-US" sz="4200" b="1" dirty="0">
                <a:solidFill>
                  <a:srgbClr val="40474F"/>
                </a:solidFill>
              </a:rPr>
              <a:t>terminate for convenience </a:t>
            </a:r>
            <a:r>
              <a:rPr lang="en-US" altLang="en-US" sz="4200" dirty="0">
                <a:solidFill>
                  <a:srgbClr val="40474F"/>
                </a:solidFill>
              </a:rPr>
              <a:t>to that terminated by the Government</a:t>
            </a:r>
          </a:p>
          <a:p>
            <a:pPr>
              <a:lnSpc>
                <a:spcPct val="80000"/>
              </a:lnSpc>
              <a:buFont typeface="Arial" panose="020B0604020202020204" pitchFamily="34" charset="0"/>
              <a:buChar char="•"/>
            </a:pPr>
            <a:r>
              <a:rPr lang="en-US" altLang="en-US" sz="4200" dirty="0">
                <a:solidFill>
                  <a:srgbClr val="40474F"/>
                </a:solidFill>
              </a:rPr>
              <a:t>same </a:t>
            </a:r>
            <a:r>
              <a:rPr lang="en-US" altLang="en-US" sz="4200" b="1" dirty="0">
                <a:solidFill>
                  <a:srgbClr val="40474F"/>
                </a:solidFill>
              </a:rPr>
              <a:t>duration </a:t>
            </a:r>
            <a:r>
              <a:rPr lang="en-US" altLang="en-US" sz="4200" dirty="0">
                <a:solidFill>
                  <a:srgbClr val="40474F"/>
                </a:solidFill>
              </a:rPr>
              <a:t>as prime contract, including options</a:t>
            </a:r>
          </a:p>
          <a:p>
            <a:pPr>
              <a:lnSpc>
                <a:spcPct val="80000"/>
              </a:lnSpc>
              <a:buFont typeface="Arial" panose="020B0604020202020204" pitchFamily="34" charset="0"/>
              <a:buChar char="•"/>
            </a:pPr>
            <a:r>
              <a:rPr lang="en-US" altLang="en-US" sz="4200" b="1" dirty="0">
                <a:solidFill>
                  <a:srgbClr val="40474F"/>
                </a:solidFill>
              </a:rPr>
              <a:t>substitute work </a:t>
            </a:r>
            <a:r>
              <a:rPr lang="en-US" altLang="en-US" sz="4200" dirty="0">
                <a:solidFill>
                  <a:srgbClr val="40474F"/>
                </a:solidFill>
              </a:rPr>
              <a:t>if work subcontractor is to perform is eliminated from the program</a:t>
            </a:r>
          </a:p>
          <a:p>
            <a:pPr>
              <a:lnSpc>
                <a:spcPct val="80000"/>
              </a:lnSpc>
              <a:buFont typeface="Arial" panose="020B0604020202020204" pitchFamily="34" charset="0"/>
              <a:buChar char="•"/>
            </a:pPr>
            <a:r>
              <a:rPr lang="en-US" altLang="en-US" sz="4200" dirty="0">
                <a:solidFill>
                  <a:srgbClr val="40474F"/>
                </a:solidFill>
              </a:rPr>
              <a:t>protection of </a:t>
            </a:r>
            <a:r>
              <a:rPr lang="en-US" altLang="en-US" sz="4200" b="1" dirty="0">
                <a:solidFill>
                  <a:srgbClr val="40474F"/>
                </a:solidFill>
              </a:rPr>
              <a:t>proprietary rights</a:t>
            </a:r>
          </a:p>
          <a:p>
            <a:pPr>
              <a:lnSpc>
                <a:spcPct val="80000"/>
              </a:lnSpc>
              <a:buFont typeface="Arial" panose="020B0604020202020204" pitchFamily="34" charset="0"/>
              <a:buChar char="•"/>
            </a:pPr>
            <a:r>
              <a:rPr lang="en-US" altLang="en-US" sz="4200" dirty="0">
                <a:solidFill>
                  <a:srgbClr val="40474F"/>
                </a:solidFill>
              </a:rPr>
              <a:t>prime contractor </a:t>
            </a:r>
            <a:r>
              <a:rPr lang="en-US" altLang="en-US" sz="4200" b="1" dirty="0">
                <a:solidFill>
                  <a:srgbClr val="40474F"/>
                </a:solidFill>
              </a:rPr>
              <a:t>sponsorship of subcontractor claims </a:t>
            </a:r>
            <a:r>
              <a:rPr lang="en-US" altLang="en-US" sz="4200" dirty="0">
                <a:solidFill>
                  <a:srgbClr val="40474F"/>
                </a:solidFill>
              </a:rPr>
              <a:t>against the Government</a:t>
            </a:r>
          </a:p>
          <a:p>
            <a:pPr>
              <a:lnSpc>
                <a:spcPct val="80000"/>
              </a:lnSpc>
              <a:buFont typeface="Arial" panose="020B0604020202020204" pitchFamily="34" charset="0"/>
              <a:buChar char="•"/>
            </a:pPr>
            <a:r>
              <a:rPr lang="en-US" altLang="en-US" sz="4200" dirty="0">
                <a:solidFill>
                  <a:srgbClr val="40474F"/>
                </a:solidFill>
              </a:rPr>
              <a:t>Prohibition of subcontract </a:t>
            </a:r>
            <a:r>
              <a:rPr lang="en-US" altLang="en-US" sz="4200">
                <a:solidFill>
                  <a:srgbClr val="40474F"/>
                </a:solidFill>
              </a:rPr>
              <a:t>provisions </a:t>
            </a:r>
            <a:r>
              <a:rPr lang="en-US" altLang="en-US" sz="4200" smtClean="0">
                <a:solidFill>
                  <a:srgbClr val="40474F"/>
                </a:solidFill>
              </a:rPr>
              <a:t>limiting prime </a:t>
            </a:r>
            <a:r>
              <a:rPr lang="en-US" altLang="en-US" sz="4200" dirty="0">
                <a:solidFill>
                  <a:srgbClr val="40474F"/>
                </a:solidFill>
              </a:rPr>
              <a:t>of liability for </a:t>
            </a:r>
            <a:r>
              <a:rPr lang="en-US" altLang="en-US" sz="4200">
                <a:solidFill>
                  <a:srgbClr val="40474F"/>
                </a:solidFill>
              </a:rPr>
              <a:t>breach </a:t>
            </a:r>
            <a:endParaRPr lang="en-US" altLang="en-US" sz="4200" dirty="0">
              <a:solidFill>
                <a:srgbClr val="40474F"/>
              </a:solidFill>
            </a:endParaRP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21</a:t>
            </a:fld>
            <a:endParaRPr lang="en-US"/>
          </a:p>
        </p:txBody>
      </p:sp>
    </p:spTree>
    <p:extLst>
      <p:ext uri="{BB962C8B-B14F-4D97-AF65-F5344CB8AC3E}">
        <p14:creationId xmlns:p14="http://schemas.microsoft.com/office/powerpoint/2010/main" val="3870311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solidFill>
                  <a:srgbClr val="002060"/>
                </a:solidFill>
              </a:rPr>
              <a:t>RISK BENEFIT/ANALYSIS </a:t>
            </a:r>
            <a:endParaRPr lang="en-US" dirty="0"/>
          </a:p>
        </p:txBody>
      </p:sp>
      <p:sp>
        <p:nvSpPr>
          <p:cNvPr id="3" name="Content Placeholder 2"/>
          <p:cNvSpPr>
            <a:spLocks noGrp="1"/>
          </p:cNvSpPr>
          <p:nvPr>
            <p:ph idx="1"/>
          </p:nvPr>
        </p:nvSpPr>
        <p:spPr>
          <a:xfrm>
            <a:off x="415636" y="1468582"/>
            <a:ext cx="11319164" cy="4708381"/>
          </a:xfrm>
        </p:spPr>
        <p:txBody>
          <a:bodyPr/>
          <a:lstStyle/>
          <a:p>
            <a:pPr lvl="0">
              <a:lnSpc>
                <a:spcPct val="80000"/>
              </a:lnSpc>
              <a:buFont typeface="Arial" panose="020B0604020202020204" pitchFamily="34" charset="0"/>
              <a:buChar char="•"/>
            </a:pPr>
            <a:r>
              <a:rPr lang="en-US" altLang="en-US" dirty="0">
                <a:solidFill>
                  <a:srgbClr val="40474F"/>
                </a:solidFill>
              </a:rPr>
              <a:t>Large primes often refuse to alter their standard teaming agreement or subcontract forms for small business teammates  </a:t>
            </a:r>
          </a:p>
          <a:p>
            <a:pPr lvl="0">
              <a:lnSpc>
                <a:spcPct val="80000"/>
              </a:lnSpc>
              <a:buFont typeface="Arial" panose="020B0604020202020204" pitchFamily="34" charset="0"/>
              <a:buChar char="•"/>
            </a:pPr>
            <a:r>
              <a:rPr lang="en-US" altLang="en-US" dirty="0">
                <a:solidFill>
                  <a:srgbClr val="40474F"/>
                </a:solidFill>
              </a:rPr>
              <a:t> Many subcontractors make substantial sums working under onerous subcontracts </a:t>
            </a:r>
          </a:p>
          <a:p>
            <a:pPr lvl="0">
              <a:lnSpc>
                <a:spcPct val="80000"/>
              </a:lnSpc>
              <a:buFont typeface="Arial" panose="020B0604020202020204" pitchFamily="34" charset="0"/>
              <a:buChar char="•"/>
            </a:pPr>
            <a:r>
              <a:rPr lang="en-US" altLang="en-US" dirty="0">
                <a:solidFill>
                  <a:srgbClr val="40474F"/>
                </a:solidFill>
              </a:rPr>
              <a:t>On the other hand primes sometimes use subcontractors to get the work and than dispose of them</a:t>
            </a:r>
          </a:p>
          <a:p>
            <a:pPr lvl="0">
              <a:lnSpc>
                <a:spcPct val="80000"/>
              </a:lnSpc>
              <a:buFont typeface="Arial" panose="020B0604020202020204" pitchFamily="34" charset="0"/>
              <a:buChar char="•"/>
            </a:pPr>
            <a:r>
              <a:rPr lang="en-US" altLang="en-US" dirty="0">
                <a:solidFill>
                  <a:srgbClr val="40474F"/>
                </a:solidFill>
              </a:rPr>
              <a:t>Whether to enter a subcontract with unfavorable terms and conditions requires a risk/benefit analysis</a:t>
            </a: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22</a:t>
            </a:fld>
            <a:endParaRPr lang="en-US"/>
          </a:p>
        </p:txBody>
      </p:sp>
    </p:spTree>
    <p:extLst>
      <p:ext uri="{BB962C8B-B14F-4D97-AF65-F5344CB8AC3E}">
        <p14:creationId xmlns:p14="http://schemas.microsoft.com/office/powerpoint/2010/main" val="3758550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b="1" dirty="0">
                <a:solidFill>
                  <a:srgbClr val="002060"/>
                </a:solidFill>
              </a:rPr>
              <a:t>THANK YOU</a:t>
            </a:r>
            <a:br>
              <a:rPr lang="en-US" sz="5400" b="1" dirty="0">
                <a:solidFill>
                  <a:srgbClr val="002060"/>
                </a:solidFill>
              </a:rPr>
            </a:br>
            <a:r>
              <a:rPr lang="en-US" sz="5400" b="1" i="1" dirty="0">
                <a:solidFill>
                  <a:srgbClr val="002060"/>
                </a:solidFill>
              </a:rPr>
              <a:t>QUESTIONS:</a:t>
            </a:r>
            <a:endParaRPr lang="en-US" dirty="0"/>
          </a:p>
        </p:txBody>
      </p:sp>
      <p:sp>
        <p:nvSpPr>
          <p:cNvPr id="3" name="Content Placeholder 2"/>
          <p:cNvSpPr>
            <a:spLocks noGrp="1"/>
          </p:cNvSpPr>
          <p:nvPr>
            <p:ph idx="1"/>
          </p:nvPr>
        </p:nvSpPr>
        <p:spPr/>
        <p:txBody>
          <a:bodyPr>
            <a:normAutofit lnSpcReduction="10000"/>
          </a:bodyPr>
          <a:lstStyle/>
          <a:p>
            <a:pPr marL="0" lvl="0" indent="0" algn="ctr">
              <a:buNone/>
            </a:pPr>
            <a:r>
              <a:rPr lang="en-US" altLang="en-US" sz="2400" b="1" dirty="0">
                <a:solidFill>
                  <a:srgbClr val="40474F"/>
                </a:solidFill>
              </a:rPr>
              <a:t>Paul J. Seidman</a:t>
            </a:r>
          </a:p>
          <a:p>
            <a:pPr marL="0" lvl="0" indent="0" algn="ctr">
              <a:buNone/>
            </a:pPr>
            <a:r>
              <a:rPr lang="en-US" altLang="en-US" sz="2400" b="1" dirty="0">
                <a:solidFill>
                  <a:srgbClr val="40474F"/>
                </a:solidFill>
              </a:rPr>
              <a:t>Seidman &amp; Associates P.C.</a:t>
            </a:r>
          </a:p>
          <a:p>
            <a:pPr marL="0" lvl="0" indent="0" algn="ctr">
              <a:buNone/>
            </a:pPr>
            <a:r>
              <a:rPr lang="en-US" altLang="en-US" sz="2400" b="1" dirty="0">
                <a:solidFill>
                  <a:srgbClr val="40474F"/>
                </a:solidFill>
              </a:rPr>
              <a:t>Attorneys at Law</a:t>
            </a:r>
          </a:p>
          <a:p>
            <a:pPr marL="0" lvl="0" indent="0" algn="ctr">
              <a:buNone/>
            </a:pPr>
            <a:r>
              <a:rPr lang="en-US" altLang="en-US" sz="2400" b="1" dirty="0">
                <a:solidFill>
                  <a:srgbClr val="40474F"/>
                </a:solidFill>
              </a:rPr>
              <a:t>1001 Connecticut Avenue, N.W.</a:t>
            </a:r>
          </a:p>
          <a:p>
            <a:pPr marL="0" lvl="0" indent="0" algn="ctr">
              <a:buNone/>
            </a:pPr>
            <a:r>
              <a:rPr lang="en-US" altLang="en-US" sz="2400" b="1" dirty="0">
                <a:solidFill>
                  <a:srgbClr val="40474F"/>
                </a:solidFill>
              </a:rPr>
              <a:t>Suite 335</a:t>
            </a:r>
          </a:p>
          <a:p>
            <a:pPr marL="0" lvl="0" indent="0" algn="ctr">
              <a:buNone/>
            </a:pPr>
            <a:r>
              <a:rPr lang="en-US" altLang="en-US" sz="2400" b="1" dirty="0">
                <a:solidFill>
                  <a:srgbClr val="40474F"/>
                </a:solidFill>
              </a:rPr>
              <a:t>Washington, D.C. 20005</a:t>
            </a:r>
          </a:p>
          <a:p>
            <a:pPr marL="0" lvl="0" indent="0" algn="ctr">
              <a:buNone/>
            </a:pPr>
            <a:r>
              <a:rPr lang="en-US" altLang="en-US" sz="2400" b="1" dirty="0">
                <a:solidFill>
                  <a:srgbClr val="40474F"/>
                </a:solidFill>
              </a:rPr>
              <a:t>voice: (202)-737-5734 </a:t>
            </a:r>
          </a:p>
          <a:p>
            <a:pPr marL="0" lvl="0" indent="0" algn="ctr">
              <a:buNone/>
            </a:pPr>
            <a:r>
              <a:rPr lang="en-US" altLang="en-US" sz="2400" b="1" dirty="0">
                <a:solidFill>
                  <a:srgbClr val="40474F"/>
                </a:solidFill>
              </a:rPr>
              <a:t>facsimile: (202)204-0001</a:t>
            </a:r>
          </a:p>
          <a:p>
            <a:pPr marL="0" lvl="0" indent="0" algn="ctr">
              <a:buNone/>
            </a:pPr>
            <a:r>
              <a:rPr lang="en-US" altLang="en-US" sz="2400" b="1" dirty="0">
                <a:solidFill>
                  <a:srgbClr val="40474F"/>
                </a:solidFill>
              </a:rPr>
              <a:t>e-mail: pjseidman@seidmanlaw.com </a:t>
            </a:r>
          </a:p>
          <a:p>
            <a:pPr marL="0" lvl="0" indent="0" algn="ctr">
              <a:buNone/>
            </a:pPr>
            <a:r>
              <a:rPr lang="en-US" altLang="en-US" sz="2400" b="1" dirty="0">
                <a:solidFill>
                  <a:srgbClr val="40474F"/>
                </a:solidFill>
              </a:rPr>
              <a:t>website: </a:t>
            </a:r>
            <a:r>
              <a:rPr lang="en-US" altLang="en-US" sz="2400" b="1" dirty="0">
                <a:solidFill>
                  <a:srgbClr val="40474F"/>
                </a:solidFill>
                <a:hlinkClick r:id="rId2"/>
              </a:rPr>
              <a:t>www.seidmanlaw.com</a:t>
            </a:r>
            <a:endParaRPr lang="en-US" altLang="en-US" sz="2400" b="1" dirty="0">
              <a:solidFill>
                <a:srgbClr val="40474F"/>
              </a:solidFill>
            </a:endParaRP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23</a:t>
            </a:fld>
            <a:endParaRPr lang="en-US"/>
          </a:p>
        </p:txBody>
      </p:sp>
    </p:spTree>
    <p:extLst>
      <p:ext uri="{BB962C8B-B14F-4D97-AF65-F5344CB8AC3E}">
        <p14:creationId xmlns:p14="http://schemas.microsoft.com/office/powerpoint/2010/main" val="260137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sz="4000" b="1" dirty="0">
                <a:solidFill>
                  <a:srgbClr val="002060"/>
                </a:solidFill>
              </a:rPr>
              <a:t>WHAT IS A TEAMING AGREEMENT?</a:t>
            </a:r>
            <a:br>
              <a:rPr lang="en-US" altLang="en-US" sz="4000" b="1" dirty="0">
                <a:solidFill>
                  <a:srgbClr val="002060"/>
                </a:solidFill>
              </a:rPr>
            </a:br>
            <a:r>
              <a:rPr lang="en-US" altLang="en-US" sz="4000" b="1" dirty="0">
                <a:solidFill>
                  <a:srgbClr val="002060"/>
                </a:solidFill>
              </a:rPr>
              <a:t>FAR 9.601</a:t>
            </a:r>
            <a:r>
              <a:rPr lang="en-US" altLang="en-US" sz="4000" b="1" i="1" dirty="0">
                <a:solidFill>
                  <a:srgbClr val="002060"/>
                </a:solidFill>
              </a:rPr>
              <a:t> </a:t>
            </a:r>
            <a:endParaRPr lang="en-US" dirty="0"/>
          </a:p>
        </p:txBody>
      </p:sp>
      <p:sp>
        <p:nvSpPr>
          <p:cNvPr id="3" name="Content Placeholder 2"/>
          <p:cNvSpPr>
            <a:spLocks noGrp="1"/>
          </p:cNvSpPr>
          <p:nvPr>
            <p:ph idx="1"/>
          </p:nvPr>
        </p:nvSpPr>
        <p:spPr>
          <a:xfrm>
            <a:off x="332509" y="1690688"/>
            <a:ext cx="11374582" cy="4486275"/>
          </a:xfrm>
        </p:spPr>
        <p:txBody>
          <a:bodyPr/>
          <a:lstStyle/>
          <a:p>
            <a:pPr marL="182880" indent="-246888">
              <a:buFontTx/>
              <a:buChar char="-"/>
              <a:defRPr/>
            </a:pPr>
            <a:r>
              <a:rPr lang="en-US" sz="3200" b="1" dirty="0"/>
              <a:t>DEFINITION</a:t>
            </a:r>
            <a:endParaRPr lang="en-US" sz="3200" b="1" dirty="0">
              <a:solidFill>
                <a:srgbClr val="FF0000"/>
              </a:solidFill>
            </a:endParaRPr>
          </a:p>
          <a:p>
            <a:pPr lvl="1" indent="-246888">
              <a:buFontTx/>
              <a:buChar char="-"/>
              <a:defRPr/>
            </a:pPr>
            <a:r>
              <a:rPr lang="en-US" sz="3200" dirty="0"/>
              <a:t>AN AGREEMENT  TO POOL RESOURCES TO OBTAIN AND PERFORM A GOVERNMENT CONTRACT</a:t>
            </a:r>
          </a:p>
          <a:p>
            <a:pPr marL="182880" indent="-246888">
              <a:buFontTx/>
              <a:buChar char="-"/>
              <a:defRPr/>
            </a:pPr>
            <a:r>
              <a:rPr lang="en-US" sz="3200" b="1" dirty="0"/>
              <a:t>TYPES</a:t>
            </a:r>
            <a:r>
              <a:rPr lang="en-US" sz="3200" dirty="0"/>
              <a:t>	</a:t>
            </a:r>
          </a:p>
          <a:p>
            <a:pPr marL="182880" indent="-246888">
              <a:buFontTx/>
              <a:buChar char="-"/>
              <a:defRPr/>
            </a:pPr>
            <a:r>
              <a:rPr lang="en-US" sz="4000" dirty="0"/>
              <a:t>1.  </a:t>
            </a:r>
            <a:r>
              <a:rPr lang="en-US" sz="3200" dirty="0"/>
              <a:t>PRIME CONTRACTOR/SUBCONTRACTOR</a:t>
            </a:r>
          </a:p>
          <a:p>
            <a:pPr marL="182880" indent="-246888">
              <a:buFontTx/>
              <a:buNone/>
              <a:defRPr/>
            </a:pPr>
            <a:r>
              <a:rPr lang="en-US" sz="3600" dirty="0"/>
              <a:t>	2.  </a:t>
            </a:r>
            <a:r>
              <a:rPr lang="en-US" sz="3200" dirty="0"/>
              <a:t>JOINT VENTURE OR PARTNERSHIP</a:t>
            </a:r>
          </a:p>
          <a:p>
            <a:pPr marL="182880" indent="-246888">
              <a:buFontTx/>
              <a:buChar char="-"/>
              <a:defRPr/>
            </a:pPr>
            <a:r>
              <a:rPr lang="en-US" sz="3200" b="1" dirty="0"/>
              <a:t>PRESENTATION FOCUSES ON PRIME/SUBCONTRACTOR  TEAMING </a:t>
            </a: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3</a:t>
            </a:fld>
            <a:endParaRPr lang="en-US"/>
          </a:p>
        </p:txBody>
      </p:sp>
    </p:spTree>
    <p:extLst>
      <p:ext uri="{BB962C8B-B14F-4D97-AF65-F5344CB8AC3E}">
        <p14:creationId xmlns:p14="http://schemas.microsoft.com/office/powerpoint/2010/main" val="2118333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002060"/>
                </a:solidFill>
              </a:rPr>
              <a:t>TEAMING AGREEMENTS </a:t>
            </a:r>
            <a:br>
              <a:rPr lang="en-US" sz="4000" b="1" dirty="0">
                <a:solidFill>
                  <a:srgbClr val="002060"/>
                </a:solidFill>
              </a:rPr>
            </a:br>
            <a:r>
              <a:rPr lang="en-US" sz="4000" b="1" dirty="0">
                <a:solidFill>
                  <a:srgbClr val="002060"/>
                </a:solidFill>
              </a:rPr>
              <a:t>AND </a:t>
            </a:r>
            <a:br>
              <a:rPr lang="en-US" sz="4000" b="1" dirty="0">
                <a:solidFill>
                  <a:srgbClr val="002060"/>
                </a:solidFill>
              </a:rPr>
            </a:br>
            <a:r>
              <a:rPr lang="en-US" sz="4000" b="1" dirty="0">
                <a:solidFill>
                  <a:srgbClr val="002060"/>
                </a:solidFill>
              </a:rPr>
              <a:t>SUBCONTRACTS COMPARED</a:t>
            </a:r>
            <a:r>
              <a:rPr lang="en-US" sz="2800" b="1" dirty="0">
                <a:solidFill>
                  <a:srgbClr val="40474F"/>
                </a:solidFill>
              </a:rPr>
              <a:t/>
            </a:r>
            <a:br>
              <a:rPr lang="en-US" sz="2800" b="1" dirty="0">
                <a:solidFill>
                  <a:srgbClr val="40474F"/>
                </a:solidFill>
              </a:rPr>
            </a:br>
            <a:endParaRPr lang="en-US" dirty="0"/>
          </a:p>
        </p:txBody>
      </p:sp>
      <p:sp>
        <p:nvSpPr>
          <p:cNvPr id="3" name="Content Placeholder 2"/>
          <p:cNvSpPr>
            <a:spLocks noGrp="1"/>
          </p:cNvSpPr>
          <p:nvPr>
            <p:ph idx="1"/>
          </p:nvPr>
        </p:nvSpPr>
        <p:spPr>
          <a:xfrm>
            <a:off x="138545" y="1690687"/>
            <a:ext cx="5544803" cy="4382402"/>
          </a:xfrm>
        </p:spPr>
        <p:txBody>
          <a:bodyPr>
            <a:normAutofit fontScale="77500" lnSpcReduction="20000"/>
          </a:bodyPr>
          <a:lstStyle/>
          <a:p>
            <a:r>
              <a:rPr lang="en-US" altLang="en-US" sz="3800" b="1" dirty="0"/>
              <a:t>TEAMING AGREEMENT TERMS</a:t>
            </a:r>
          </a:p>
          <a:p>
            <a:pPr lvl="1"/>
            <a:r>
              <a:rPr lang="en-US" altLang="en-US" sz="3300" dirty="0"/>
              <a:t>Proposal Preparation</a:t>
            </a:r>
          </a:p>
          <a:p>
            <a:pPr lvl="1"/>
            <a:r>
              <a:rPr lang="en-US" altLang="en-US" sz="3300" dirty="0"/>
              <a:t>Exclusivity</a:t>
            </a:r>
          </a:p>
          <a:p>
            <a:pPr lvl="1"/>
            <a:r>
              <a:rPr lang="en-US" altLang="en-US" sz="3300" dirty="0"/>
              <a:t>What Happens if Prime Contract Awarded </a:t>
            </a:r>
          </a:p>
          <a:p>
            <a:pPr lvl="2"/>
            <a:r>
              <a:rPr lang="en-US" altLang="en-US" sz="3300" dirty="0"/>
              <a:t>Is subcontract award required?  </a:t>
            </a:r>
          </a:p>
          <a:p>
            <a:pPr lvl="2"/>
            <a:r>
              <a:rPr lang="en-US" altLang="en-US" sz="3300" dirty="0"/>
              <a:t>Splitting the pie</a:t>
            </a:r>
          </a:p>
          <a:p>
            <a:pPr lvl="2"/>
            <a:r>
              <a:rPr lang="en-US" altLang="en-US" sz="2900" dirty="0"/>
              <a:t>Subcontract Terms (maybe</a:t>
            </a:r>
            <a:r>
              <a:rPr lang="en-US" altLang="en-US" sz="2900" dirty="0" smtClean="0"/>
              <a:t>)</a:t>
            </a:r>
          </a:p>
          <a:p>
            <a:pPr lvl="1"/>
            <a:r>
              <a:rPr lang="en-US" altLang="en-US" sz="3300" dirty="0" smtClean="0"/>
              <a:t>Termination</a:t>
            </a:r>
          </a:p>
          <a:p>
            <a:pPr lvl="2"/>
            <a:r>
              <a:rPr lang="en-US" altLang="en-US" sz="2900" dirty="0" smtClean="0"/>
              <a:t>Failure to agree on subcontract (maybe)</a:t>
            </a:r>
          </a:p>
          <a:p>
            <a:pPr lvl="2"/>
            <a:r>
              <a:rPr lang="en-US" altLang="en-US" sz="2900" dirty="0" smtClean="0"/>
              <a:t>Program cancellation </a:t>
            </a:r>
          </a:p>
          <a:p>
            <a:pPr lvl="2"/>
            <a:r>
              <a:rPr lang="en-US" altLang="en-US" sz="2900" dirty="0" smtClean="0"/>
              <a:t>Other</a:t>
            </a:r>
            <a:endParaRPr lang="en-US" altLang="en-US" sz="2900" dirty="0"/>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4</a:t>
            </a:fld>
            <a:endParaRPr lang="en-US"/>
          </a:p>
        </p:txBody>
      </p:sp>
      <p:sp>
        <p:nvSpPr>
          <p:cNvPr id="6" name="TextBox 5"/>
          <p:cNvSpPr txBox="1"/>
          <p:nvPr/>
        </p:nvSpPr>
        <p:spPr>
          <a:xfrm>
            <a:off x="5572511" y="1508250"/>
            <a:ext cx="6371598" cy="456483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altLang="en-US" sz="3200" b="1" dirty="0">
                <a:solidFill>
                  <a:srgbClr val="40474F"/>
                </a:solidFill>
              </a:rPr>
              <a:t>SUBCONTRACT TERMS</a:t>
            </a:r>
          </a:p>
          <a:p>
            <a:pPr marL="685800" lvl="1" indent="-228600">
              <a:lnSpc>
                <a:spcPct val="90000"/>
              </a:lnSpc>
              <a:spcBef>
                <a:spcPts val="500"/>
              </a:spcBef>
              <a:buFont typeface="Arial" panose="020B0604020202020204" pitchFamily="34" charset="0"/>
              <a:buChar char="•"/>
            </a:pPr>
            <a:r>
              <a:rPr lang="en-US" altLang="en-US" sz="2400" dirty="0">
                <a:solidFill>
                  <a:srgbClr val="40474F"/>
                </a:solidFill>
              </a:rPr>
              <a:t>Statement of Work</a:t>
            </a:r>
          </a:p>
          <a:p>
            <a:pPr marL="685800" lvl="1" indent="-228600">
              <a:lnSpc>
                <a:spcPct val="90000"/>
              </a:lnSpc>
              <a:spcBef>
                <a:spcPts val="500"/>
              </a:spcBef>
              <a:buFont typeface="Arial" panose="020B0604020202020204" pitchFamily="34" charset="0"/>
              <a:buChar char="•"/>
            </a:pPr>
            <a:r>
              <a:rPr lang="en-US" altLang="en-US" sz="2400" dirty="0">
                <a:solidFill>
                  <a:srgbClr val="40474F"/>
                </a:solidFill>
              </a:rPr>
              <a:t>Pricing</a:t>
            </a:r>
          </a:p>
          <a:p>
            <a:pPr marL="685800" lvl="1" indent="-228600">
              <a:lnSpc>
                <a:spcPct val="90000"/>
              </a:lnSpc>
              <a:spcBef>
                <a:spcPts val="500"/>
              </a:spcBef>
              <a:buFont typeface="Arial" panose="020B0604020202020204" pitchFamily="34" charset="0"/>
              <a:buChar char="•"/>
            </a:pPr>
            <a:r>
              <a:rPr lang="en-US" altLang="en-US" sz="2400" dirty="0">
                <a:solidFill>
                  <a:srgbClr val="40474F"/>
                </a:solidFill>
              </a:rPr>
              <a:t>Flow down Clauses</a:t>
            </a:r>
          </a:p>
          <a:p>
            <a:pPr marL="685800" lvl="1" indent="-228600">
              <a:lnSpc>
                <a:spcPct val="90000"/>
              </a:lnSpc>
              <a:spcBef>
                <a:spcPts val="500"/>
              </a:spcBef>
              <a:buFont typeface="Arial" panose="020B0604020202020204" pitchFamily="34" charset="0"/>
              <a:buChar char="•"/>
            </a:pPr>
            <a:r>
              <a:rPr lang="en-US" altLang="en-US" sz="2400" dirty="0" smtClean="0">
                <a:solidFill>
                  <a:srgbClr val="40474F"/>
                </a:solidFill>
              </a:rPr>
              <a:t>Termination (Convenience or Default)</a:t>
            </a:r>
            <a:endParaRPr lang="en-US" altLang="en-US" sz="2400" dirty="0">
              <a:solidFill>
                <a:srgbClr val="40474F"/>
              </a:solidFill>
            </a:endParaRPr>
          </a:p>
          <a:p>
            <a:pPr marL="228600" lvl="0" indent="-228600">
              <a:lnSpc>
                <a:spcPct val="90000"/>
              </a:lnSpc>
              <a:spcBef>
                <a:spcPts val="1000"/>
              </a:spcBef>
              <a:buFont typeface="Arial" panose="020B0604020202020204" pitchFamily="34" charset="0"/>
              <a:buChar char="•"/>
            </a:pPr>
            <a:r>
              <a:rPr lang="en-US" altLang="en-US" sz="2400" b="1" dirty="0">
                <a:solidFill>
                  <a:srgbClr val="40474F"/>
                </a:solidFill>
              </a:rPr>
              <a:t>INCLUDED IN BOTH</a:t>
            </a:r>
          </a:p>
          <a:p>
            <a:pPr marL="685800" lvl="1" indent="-228600">
              <a:lnSpc>
                <a:spcPct val="90000"/>
              </a:lnSpc>
              <a:spcBef>
                <a:spcPts val="500"/>
              </a:spcBef>
              <a:buFont typeface="Arial" panose="020B0604020202020204" pitchFamily="34" charset="0"/>
              <a:buChar char="•"/>
            </a:pPr>
            <a:r>
              <a:rPr lang="en-US" altLang="en-US" sz="2400" dirty="0">
                <a:solidFill>
                  <a:srgbClr val="40474F"/>
                </a:solidFill>
              </a:rPr>
              <a:t>Protection of Proprietary Data</a:t>
            </a:r>
          </a:p>
          <a:p>
            <a:pPr marL="685800" lvl="1" indent="-228600">
              <a:lnSpc>
                <a:spcPct val="90000"/>
              </a:lnSpc>
              <a:spcBef>
                <a:spcPts val="500"/>
              </a:spcBef>
              <a:buFont typeface="Arial" panose="020B0604020202020204" pitchFamily="34" charset="0"/>
              <a:buChar char="•"/>
            </a:pPr>
            <a:r>
              <a:rPr lang="en-US" altLang="en-US" sz="2400" dirty="0">
                <a:solidFill>
                  <a:srgbClr val="40474F"/>
                </a:solidFill>
              </a:rPr>
              <a:t>Restriction on Solicitation of Employees</a:t>
            </a:r>
          </a:p>
          <a:p>
            <a:pPr marL="685800" lvl="1" indent="-228600">
              <a:lnSpc>
                <a:spcPct val="90000"/>
              </a:lnSpc>
              <a:spcBef>
                <a:spcPts val="500"/>
              </a:spcBef>
              <a:buFont typeface="Arial" panose="020B0604020202020204" pitchFamily="34" charset="0"/>
              <a:buChar char="•"/>
            </a:pPr>
            <a:r>
              <a:rPr lang="en-US" altLang="en-US" sz="2400" dirty="0" smtClean="0">
                <a:solidFill>
                  <a:srgbClr val="40474F"/>
                </a:solidFill>
              </a:rPr>
              <a:t>Duration</a:t>
            </a:r>
          </a:p>
          <a:p>
            <a:pPr marL="685800" lvl="1" indent="-228600">
              <a:lnSpc>
                <a:spcPct val="90000"/>
              </a:lnSpc>
              <a:spcBef>
                <a:spcPts val="500"/>
              </a:spcBef>
              <a:buFont typeface="Arial" panose="020B0604020202020204" pitchFamily="34" charset="0"/>
              <a:buChar char="•"/>
            </a:pPr>
            <a:r>
              <a:rPr lang="en-US" altLang="en-US" sz="2400" dirty="0">
                <a:solidFill>
                  <a:srgbClr val="40474F"/>
                </a:solidFill>
              </a:rPr>
              <a:t>Disputes</a:t>
            </a:r>
          </a:p>
          <a:p>
            <a:pPr marL="685800" lvl="1" indent="-228600">
              <a:lnSpc>
                <a:spcPct val="90000"/>
              </a:lnSpc>
              <a:spcBef>
                <a:spcPts val="500"/>
              </a:spcBef>
              <a:buFont typeface="Arial" panose="020B0604020202020204" pitchFamily="34" charset="0"/>
              <a:buChar char="•"/>
            </a:pPr>
            <a:endParaRPr lang="en-US" altLang="en-US" sz="2400" dirty="0">
              <a:solidFill>
                <a:srgbClr val="40474F"/>
              </a:solidFill>
            </a:endParaRPr>
          </a:p>
        </p:txBody>
      </p:sp>
    </p:spTree>
    <p:extLst>
      <p:ext uri="{BB962C8B-B14F-4D97-AF65-F5344CB8AC3E}">
        <p14:creationId xmlns:p14="http://schemas.microsoft.com/office/powerpoint/2010/main" val="447345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1674"/>
            <a:ext cx="10515600" cy="775854"/>
          </a:xfrm>
        </p:spPr>
        <p:txBody>
          <a:bodyPr>
            <a:normAutofit/>
          </a:bodyPr>
          <a:lstStyle/>
          <a:p>
            <a:pPr algn="ctr"/>
            <a:r>
              <a:rPr lang="en-US" b="1" dirty="0">
                <a:solidFill>
                  <a:srgbClr val="002060"/>
                </a:solidFill>
              </a:rPr>
              <a:t>DIFFERING OBJECTIVES</a:t>
            </a:r>
            <a:endParaRPr lang="en-US" dirty="0"/>
          </a:p>
        </p:txBody>
      </p:sp>
      <p:sp>
        <p:nvSpPr>
          <p:cNvPr id="3" name="Content Placeholder 2"/>
          <p:cNvSpPr>
            <a:spLocks noGrp="1"/>
          </p:cNvSpPr>
          <p:nvPr>
            <p:ph idx="1"/>
          </p:nvPr>
        </p:nvSpPr>
        <p:spPr>
          <a:xfrm>
            <a:off x="838200" y="997528"/>
            <a:ext cx="10515600" cy="5098471"/>
          </a:xfrm>
        </p:spPr>
        <p:txBody>
          <a:bodyPr>
            <a:normAutofit/>
          </a:bodyPr>
          <a:lstStyle/>
          <a:p>
            <a:pPr lvl="0">
              <a:buFont typeface="Arial" panose="020B0604020202020204" pitchFamily="34" charset="0"/>
              <a:buChar char="•"/>
            </a:pPr>
            <a:r>
              <a:rPr lang="en-US" sz="3600" b="1" dirty="0">
                <a:solidFill>
                  <a:srgbClr val="40474F"/>
                </a:solidFill>
              </a:rPr>
              <a:t>THE PRIME</a:t>
            </a:r>
          </a:p>
          <a:p>
            <a:pPr lvl="1">
              <a:buFont typeface="Arial" panose="020B0604020202020204" pitchFamily="34" charset="0"/>
              <a:buChar char="•"/>
            </a:pPr>
            <a:r>
              <a:rPr lang="en-US" sz="3200" dirty="0">
                <a:solidFill>
                  <a:srgbClr val="40474F"/>
                </a:solidFill>
              </a:rPr>
              <a:t>Does not want required subcontract award</a:t>
            </a:r>
          </a:p>
          <a:p>
            <a:pPr lvl="1">
              <a:buFont typeface="Arial" panose="020B0604020202020204" pitchFamily="34" charset="0"/>
              <a:buChar char="•"/>
            </a:pPr>
            <a:r>
              <a:rPr lang="en-US" sz="3200" dirty="0">
                <a:solidFill>
                  <a:srgbClr val="40474F"/>
                </a:solidFill>
              </a:rPr>
              <a:t>Wants post-award off ramp</a:t>
            </a:r>
          </a:p>
          <a:p>
            <a:pPr lvl="2">
              <a:buFont typeface="Arial" panose="020B0604020202020204" pitchFamily="34" charset="0"/>
              <a:buChar char="•"/>
            </a:pPr>
            <a:r>
              <a:rPr lang="en-US" sz="2800" dirty="0">
                <a:solidFill>
                  <a:srgbClr val="40474F"/>
                </a:solidFill>
              </a:rPr>
              <a:t>Option Years</a:t>
            </a:r>
          </a:p>
          <a:p>
            <a:pPr lvl="2">
              <a:buFont typeface="Arial" panose="020B0604020202020204" pitchFamily="34" charset="0"/>
              <a:buChar char="•"/>
            </a:pPr>
            <a:r>
              <a:rPr lang="en-US" sz="2800" dirty="0">
                <a:solidFill>
                  <a:srgbClr val="40474F"/>
                </a:solidFill>
              </a:rPr>
              <a:t>Termination for Convenience</a:t>
            </a:r>
          </a:p>
          <a:p>
            <a:pPr lvl="2">
              <a:buFont typeface="Arial" panose="020B0604020202020204" pitchFamily="34" charset="0"/>
              <a:buChar char="•"/>
            </a:pPr>
            <a:r>
              <a:rPr lang="en-US" sz="2800" dirty="0">
                <a:solidFill>
                  <a:srgbClr val="40474F"/>
                </a:solidFill>
              </a:rPr>
              <a:t>Provisions Limiting Damages for breach</a:t>
            </a:r>
          </a:p>
          <a:p>
            <a:pPr lvl="0">
              <a:buFont typeface="Arial" panose="020B0604020202020204" pitchFamily="34" charset="0"/>
              <a:buChar char="•"/>
            </a:pPr>
            <a:r>
              <a:rPr lang="en-US" sz="3600" b="1" dirty="0">
                <a:solidFill>
                  <a:srgbClr val="40474F"/>
                </a:solidFill>
              </a:rPr>
              <a:t>THE SUBCONTRACTOR</a:t>
            </a:r>
          </a:p>
          <a:p>
            <a:pPr lvl="1">
              <a:buFont typeface="Arial" panose="020B0604020202020204" pitchFamily="34" charset="0"/>
              <a:buChar char="•"/>
            </a:pPr>
            <a:r>
              <a:rPr lang="en-US" sz="3200" dirty="0">
                <a:solidFill>
                  <a:srgbClr val="40474F"/>
                </a:solidFill>
              </a:rPr>
              <a:t>Wants </a:t>
            </a:r>
          </a:p>
          <a:p>
            <a:pPr lvl="2">
              <a:buFont typeface="Arial" panose="020B0604020202020204" pitchFamily="34" charset="0"/>
              <a:buChar char="•"/>
            </a:pPr>
            <a:r>
              <a:rPr lang="en-US" sz="2400" dirty="0">
                <a:solidFill>
                  <a:srgbClr val="40474F"/>
                </a:solidFill>
              </a:rPr>
              <a:t>Guaranteed award if prime receives award</a:t>
            </a:r>
          </a:p>
          <a:p>
            <a:pPr lvl="2">
              <a:buFont typeface="Arial" panose="020B0604020202020204" pitchFamily="34" charset="0"/>
              <a:buChar char="•"/>
            </a:pPr>
            <a:r>
              <a:rPr lang="en-US" sz="2400" dirty="0">
                <a:solidFill>
                  <a:srgbClr val="40474F"/>
                </a:solidFill>
              </a:rPr>
              <a:t>No post-award prime contractor off ramps </a:t>
            </a: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5</a:t>
            </a:fld>
            <a:endParaRPr lang="en-US"/>
          </a:p>
        </p:txBody>
      </p:sp>
    </p:spTree>
    <p:extLst>
      <p:ext uri="{BB962C8B-B14F-4D97-AF65-F5344CB8AC3E}">
        <p14:creationId xmlns:p14="http://schemas.microsoft.com/office/powerpoint/2010/main" val="1595675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002060"/>
                </a:solidFill>
              </a:rPr>
              <a:t>FIRST THINGS FIRST -</a:t>
            </a:r>
            <a:br>
              <a:rPr lang="en-US" sz="4000" b="1" dirty="0">
                <a:solidFill>
                  <a:srgbClr val="002060"/>
                </a:solidFill>
              </a:rPr>
            </a:br>
            <a:r>
              <a:rPr lang="en-US" sz="4000" b="1" dirty="0">
                <a:solidFill>
                  <a:srgbClr val="002060"/>
                </a:solidFill>
              </a:rPr>
              <a:t>EXECUTE A NONDISCLOSURE AGREEMENT</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8763" y="1690689"/>
            <a:ext cx="11249891" cy="444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B20E8D8-FBB4-1C47-ADBE-D6B3B57FF7B2}" type="slidenum">
              <a:rPr lang="en-US" smtClean="0"/>
              <a:t>6</a:t>
            </a:fld>
            <a:endParaRPr lang="en-US" dirty="0"/>
          </a:p>
        </p:txBody>
      </p:sp>
    </p:spTree>
    <p:extLst>
      <p:ext uri="{BB962C8B-B14F-4D97-AF65-F5344CB8AC3E}">
        <p14:creationId xmlns:p14="http://schemas.microsoft.com/office/powerpoint/2010/main" val="2526105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900"/>
          </a:xfrm>
        </p:spPr>
        <p:txBody>
          <a:bodyPr>
            <a:normAutofit fontScale="90000"/>
          </a:bodyPr>
          <a:lstStyle/>
          <a:p>
            <a:pPr algn="ctr"/>
            <a:r>
              <a:rPr lang="en-US" sz="4000" b="1" dirty="0">
                <a:solidFill>
                  <a:srgbClr val="002060"/>
                </a:solidFill>
              </a:rPr>
              <a:t>EXECUTE NONDISCLOSURE AGREEMENT</a:t>
            </a:r>
            <a:br>
              <a:rPr lang="en-US" sz="4000" b="1" dirty="0">
                <a:solidFill>
                  <a:srgbClr val="002060"/>
                </a:solidFill>
              </a:rPr>
            </a:br>
            <a:r>
              <a:rPr lang="en-US" sz="2400" b="1" dirty="0">
                <a:solidFill>
                  <a:srgbClr val="002060"/>
                </a:solidFill>
              </a:rPr>
              <a:t>(continued)</a:t>
            </a:r>
            <a:r>
              <a:rPr lang="en-US" sz="4000" b="1" dirty="0">
                <a:solidFill>
                  <a:srgbClr val="002060"/>
                </a:solidFill>
              </a:rPr>
              <a:t/>
            </a:r>
            <a:br>
              <a:rPr lang="en-US" sz="4000" b="1" dirty="0">
                <a:solidFill>
                  <a:srgbClr val="002060"/>
                </a:solidFill>
              </a:rPr>
            </a:br>
            <a:endParaRPr lang="en-US" dirty="0"/>
          </a:p>
        </p:txBody>
      </p:sp>
      <p:sp>
        <p:nvSpPr>
          <p:cNvPr id="3" name="Content Placeholder 2"/>
          <p:cNvSpPr>
            <a:spLocks noGrp="1"/>
          </p:cNvSpPr>
          <p:nvPr>
            <p:ph idx="1"/>
          </p:nvPr>
        </p:nvSpPr>
        <p:spPr>
          <a:xfrm>
            <a:off x="443345" y="1080655"/>
            <a:ext cx="10609568" cy="4926249"/>
          </a:xfrm>
        </p:spPr>
        <p:txBody>
          <a:bodyPr>
            <a:normAutofit lnSpcReduction="10000"/>
          </a:bodyPr>
          <a:lstStyle/>
          <a:p>
            <a:pPr lvl="0">
              <a:buFont typeface="Arial" panose="020B0604020202020204" pitchFamily="34" charset="0"/>
              <a:buChar char="•"/>
            </a:pPr>
            <a:r>
              <a:rPr lang="en-US" sz="3600" b="1" dirty="0">
                <a:solidFill>
                  <a:srgbClr val="40474F"/>
                </a:solidFill>
              </a:rPr>
              <a:t>KEY TERMS</a:t>
            </a:r>
          </a:p>
          <a:p>
            <a:pPr lvl="1">
              <a:buFont typeface="Arial" panose="020B0604020202020204" pitchFamily="34" charset="0"/>
              <a:buChar char="•"/>
            </a:pPr>
            <a:r>
              <a:rPr lang="en-US" sz="3200" dirty="0">
                <a:solidFill>
                  <a:srgbClr val="40474F"/>
                </a:solidFill>
              </a:rPr>
              <a:t>Reciprocal Protection</a:t>
            </a:r>
          </a:p>
          <a:p>
            <a:pPr lvl="1">
              <a:buFont typeface="Arial" panose="020B0604020202020204" pitchFamily="34" charset="0"/>
              <a:buChar char="•"/>
            </a:pPr>
            <a:r>
              <a:rPr lang="en-US" sz="3200" dirty="0">
                <a:solidFill>
                  <a:srgbClr val="40474F"/>
                </a:solidFill>
              </a:rPr>
              <a:t>No Reproduction </a:t>
            </a:r>
          </a:p>
          <a:p>
            <a:pPr lvl="1">
              <a:buFont typeface="Arial" panose="020B0604020202020204" pitchFamily="34" charset="0"/>
              <a:buChar char="•"/>
            </a:pPr>
            <a:r>
              <a:rPr lang="en-US" sz="3200" dirty="0">
                <a:solidFill>
                  <a:srgbClr val="40474F"/>
                </a:solidFill>
              </a:rPr>
              <a:t>Disclosure to designated persons only</a:t>
            </a:r>
          </a:p>
          <a:p>
            <a:pPr lvl="1">
              <a:buFont typeface="Arial" panose="020B0604020202020204" pitchFamily="34" charset="0"/>
              <a:buChar char="•"/>
            </a:pPr>
            <a:r>
              <a:rPr lang="en-US" sz="3200" dirty="0">
                <a:solidFill>
                  <a:srgbClr val="40474F"/>
                </a:solidFill>
              </a:rPr>
              <a:t>Use only for stated purposes  </a:t>
            </a:r>
          </a:p>
          <a:p>
            <a:pPr lvl="1">
              <a:buFont typeface="Arial" panose="020B0604020202020204" pitchFamily="34" charset="0"/>
              <a:buChar char="•"/>
            </a:pPr>
            <a:r>
              <a:rPr lang="en-US" sz="3200" dirty="0">
                <a:solidFill>
                  <a:srgbClr val="40474F"/>
                </a:solidFill>
              </a:rPr>
              <a:t>Marking of covered data</a:t>
            </a:r>
          </a:p>
          <a:p>
            <a:pPr lvl="1">
              <a:buFont typeface="Arial" panose="020B0604020202020204" pitchFamily="34" charset="0"/>
              <a:buChar char="•"/>
            </a:pPr>
            <a:r>
              <a:rPr lang="en-US" sz="3200" dirty="0">
                <a:solidFill>
                  <a:srgbClr val="40474F"/>
                </a:solidFill>
              </a:rPr>
              <a:t>Return of documents</a:t>
            </a:r>
          </a:p>
          <a:p>
            <a:pPr lvl="1">
              <a:buFont typeface="Arial" panose="020B0604020202020204" pitchFamily="34" charset="0"/>
              <a:buChar char="•"/>
            </a:pPr>
            <a:r>
              <a:rPr lang="en-US" sz="3200" dirty="0">
                <a:solidFill>
                  <a:srgbClr val="40474F"/>
                </a:solidFill>
              </a:rPr>
              <a:t>Provide for protection of orally disclosed proprietary data</a:t>
            </a:r>
          </a:p>
          <a:p>
            <a:pPr lvl="2">
              <a:buFont typeface="Arial" panose="020B0604020202020204" pitchFamily="34" charset="0"/>
              <a:buChar char="•"/>
            </a:pPr>
            <a:r>
              <a:rPr lang="en-US" sz="2800" dirty="0">
                <a:solidFill>
                  <a:srgbClr val="40474F"/>
                </a:solidFill>
              </a:rPr>
              <a:t>May require –</a:t>
            </a:r>
          </a:p>
          <a:p>
            <a:pPr lvl="3">
              <a:buFont typeface="Arial" panose="020B0604020202020204" pitchFamily="34" charset="0"/>
              <a:buChar char="•"/>
            </a:pPr>
            <a:r>
              <a:rPr lang="en-US" sz="2400" dirty="0">
                <a:solidFill>
                  <a:srgbClr val="40474F"/>
                </a:solidFill>
              </a:rPr>
              <a:t>Identification when disclosed</a:t>
            </a:r>
          </a:p>
          <a:p>
            <a:pPr lvl="3">
              <a:buFont typeface="Arial" panose="020B0604020202020204" pitchFamily="34" charset="0"/>
              <a:buChar char="•"/>
            </a:pPr>
            <a:r>
              <a:rPr lang="en-US" sz="2400" dirty="0">
                <a:solidFill>
                  <a:srgbClr val="40474F"/>
                </a:solidFill>
              </a:rPr>
              <a:t>Followed by written notification</a:t>
            </a: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7</a:t>
            </a:fld>
            <a:endParaRPr lang="en-US"/>
          </a:p>
        </p:txBody>
      </p:sp>
    </p:spTree>
    <p:extLst>
      <p:ext uri="{BB962C8B-B14F-4D97-AF65-F5344CB8AC3E}">
        <p14:creationId xmlns:p14="http://schemas.microsoft.com/office/powerpoint/2010/main" val="531959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rgbClr val="002060"/>
                </a:solidFill>
              </a:rPr>
              <a:t>AN AGREEMENT TO NEGOTIATE </a:t>
            </a:r>
            <a:br>
              <a:rPr lang="en-US" sz="4000" b="1" dirty="0">
                <a:solidFill>
                  <a:srgbClr val="002060"/>
                </a:solidFill>
              </a:rPr>
            </a:br>
            <a:r>
              <a:rPr lang="en-US" sz="4000" b="1" dirty="0">
                <a:solidFill>
                  <a:srgbClr val="002060"/>
                </a:solidFill>
              </a:rPr>
              <a:t>OR </a:t>
            </a:r>
            <a:br>
              <a:rPr lang="en-US" sz="4000" b="1" dirty="0">
                <a:solidFill>
                  <a:srgbClr val="002060"/>
                </a:solidFill>
              </a:rPr>
            </a:br>
            <a:r>
              <a:rPr lang="en-US" sz="4000" b="1" dirty="0">
                <a:solidFill>
                  <a:srgbClr val="002060"/>
                </a:solidFill>
              </a:rPr>
              <a:t>AN AGREEMENT TO AWARD?</a:t>
            </a:r>
            <a:endParaRPr lang="en-US" dirty="0"/>
          </a:p>
        </p:txBody>
      </p:sp>
      <p:sp>
        <p:nvSpPr>
          <p:cNvPr id="3" name="Content Placeholder 2"/>
          <p:cNvSpPr>
            <a:spLocks noGrp="1"/>
          </p:cNvSpPr>
          <p:nvPr>
            <p:ph idx="1"/>
          </p:nvPr>
        </p:nvSpPr>
        <p:spPr>
          <a:xfrm>
            <a:off x="263237" y="1911927"/>
            <a:ext cx="11776364" cy="4263790"/>
          </a:xfrm>
        </p:spPr>
        <p:txBody>
          <a:bodyPr>
            <a:normAutofit/>
          </a:bodyPr>
          <a:lstStyle/>
          <a:p>
            <a:pPr lvl="0">
              <a:lnSpc>
                <a:spcPct val="80000"/>
              </a:lnSpc>
              <a:buFont typeface="Arial" panose="020B0604020202020204" pitchFamily="34" charset="0"/>
              <a:buChar char="•"/>
            </a:pPr>
            <a:r>
              <a:rPr lang="en-US" altLang="en-US" sz="3600" b="1" dirty="0">
                <a:solidFill>
                  <a:srgbClr val="40474F"/>
                </a:solidFill>
              </a:rPr>
              <a:t>TYPES OF TEAMING AGREEMENTS</a:t>
            </a:r>
          </a:p>
          <a:p>
            <a:pPr lvl="1">
              <a:lnSpc>
                <a:spcPct val="80000"/>
              </a:lnSpc>
              <a:buFont typeface="Arial" panose="020B0604020202020204" pitchFamily="34" charset="0"/>
              <a:buChar char="•"/>
            </a:pPr>
            <a:r>
              <a:rPr lang="en-US" altLang="en-US" sz="3200" dirty="0">
                <a:solidFill>
                  <a:srgbClr val="40474F"/>
                </a:solidFill>
              </a:rPr>
              <a:t>Agreements to award subcontract</a:t>
            </a:r>
          </a:p>
          <a:p>
            <a:pPr lvl="1">
              <a:lnSpc>
                <a:spcPct val="80000"/>
              </a:lnSpc>
              <a:buFont typeface="Arial" panose="020B0604020202020204" pitchFamily="34" charset="0"/>
              <a:buChar char="•"/>
            </a:pPr>
            <a:r>
              <a:rPr lang="en-US" altLang="en-US" sz="3200" dirty="0">
                <a:solidFill>
                  <a:srgbClr val="40474F"/>
                </a:solidFill>
              </a:rPr>
              <a:t>Agreements to negotiate if prime contract </a:t>
            </a:r>
            <a:r>
              <a:rPr lang="en-US" altLang="en-US" sz="3200" dirty="0" smtClean="0">
                <a:solidFill>
                  <a:srgbClr val="40474F"/>
                </a:solidFill>
              </a:rPr>
              <a:t>awarded</a:t>
            </a:r>
          </a:p>
          <a:p>
            <a:pPr lvl="2">
              <a:lnSpc>
                <a:spcPct val="80000"/>
              </a:lnSpc>
              <a:buFont typeface="Arial" panose="020B0604020202020204" pitchFamily="34" charset="0"/>
              <a:buChar char="•"/>
            </a:pPr>
            <a:r>
              <a:rPr lang="en-US" altLang="en-US" sz="2400" b="1" dirty="0" smtClean="0">
                <a:solidFill>
                  <a:srgbClr val="40474F"/>
                </a:solidFill>
              </a:rPr>
              <a:t>Key Issue - What happens if parties do not agree on subcontract?</a:t>
            </a:r>
            <a:endParaRPr lang="en-US" altLang="en-US" sz="2400" b="1" dirty="0">
              <a:solidFill>
                <a:srgbClr val="40474F"/>
              </a:solidFill>
            </a:endParaRPr>
          </a:p>
          <a:p>
            <a:pPr lvl="0">
              <a:lnSpc>
                <a:spcPct val="80000"/>
              </a:lnSpc>
              <a:buFont typeface="Arial" panose="020B0604020202020204" pitchFamily="34" charset="0"/>
              <a:buChar char="•"/>
            </a:pPr>
            <a:r>
              <a:rPr lang="en-US" altLang="en-US" sz="3600" b="1" dirty="0">
                <a:solidFill>
                  <a:srgbClr val="40474F"/>
                </a:solidFill>
              </a:rPr>
              <a:t>AGREEMENTS REQUIRING SUBCONTRACT AWARD PREFERABLE TO SUBCONTRACTOR</a:t>
            </a:r>
          </a:p>
          <a:p>
            <a:pPr lvl="1">
              <a:lnSpc>
                <a:spcPct val="80000"/>
              </a:lnSpc>
              <a:buFont typeface="Arial" panose="020B0604020202020204" pitchFamily="34" charset="0"/>
              <a:buChar char="•"/>
            </a:pPr>
            <a:r>
              <a:rPr lang="en-US" altLang="en-US" sz="3200" dirty="0">
                <a:solidFill>
                  <a:srgbClr val="40474F"/>
                </a:solidFill>
              </a:rPr>
              <a:t>If potential subcontractor has the negotiating leverage it should insist on a required subcontract if prime contract awarded.</a:t>
            </a:r>
          </a:p>
          <a:p>
            <a:endParaRPr lang="en-US" sz="3200" dirty="0"/>
          </a:p>
        </p:txBody>
      </p:sp>
      <p:sp>
        <p:nvSpPr>
          <p:cNvPr id="4" name="Slide Number Placeholder 3"/>
          <p:cNvSpPr>
            <a:spLocks noGrp="1"/>
          </p:cNvSpPr>
          <p:nvPr>
            <p:ph type="sldNum" sz="quarter" idx="12"/>
          </p:nvPr>
        </p:nvSpPr>
        <p:spPr/>
        <p:txBody>
          <a:bodyPr/>
          <a:lstStyle/>
          <a:p>
            <a:fld id="{EB20E8D8-FBB4-1C47-ADBE-D6B3B57FF7B2}" type="slidenum">
              <a:rPr lang="en-US" smtClean="0"/>
              <a:t>8</a:t>
            </a:fld>
            <a:endParaRPr lang="en-US"/>
          </a:p>
        </p:txBody>
      </p:sp>
    </p:spTree>
    <p:extLst>
      <p:ext uri="{BB962C8B-B14F-4D97-AF65-F5344CB8AC3E}">
        <p14:creationId xmlns:p14="http://schemas.microsoft.com/office/powerpoint/2010/main" val="454312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64"/>
            <a:ext cx="10515600" cy="1163782"/>
          </a:xfrm>
        </p:spPr>
        <p:txBody>
          <a:bodyPr>
            <a:normAutofit fontScale="90000"/>
          </a:bodyPr>
          <a:lstStyle/>
          <a:p>
            <a:pPr algn="ctr"/>
            <a:r>
              <a:rPr lang="en-US" sz="4000" b="1" dirty="0">
                <a:solidFill>
                  <a:srgbClr val="002060"/>
                </a:solidFill>
              </a:rPr>
              <a:t>CASE LAW - VIRGINIA</a:t>
            </a:r>
            <a:br>
              <a:rPr lang="en-US" sz="4000" b="1" dirty="0">
                <a:solidFill>
                  <a:srgbClr val="002060"/>
                </a:solidFill>
              </a:rPr>
            </a:br>
            <a:r>
              <a:rPr lang="en-US" sz="2800" b="1" i="1" dirty="0" err="1">
                <a:solidFill>
                  <a:srgbClr val="002060"/>
                </a:solidFill>
              </a:rPr>
              <a:t>Cyberlock</a:t>
            </a:r>
            <a:r>
              <a:rPr lang="en-US" sz="2800" b="1" i="1" dirty="0">
                <a:solidFill>
                  <a:srgbClr val="002060"/>
                </a:solidFill>
              </a:rPr>
              <a:t> Consulting, Inc. v. Information Experts, Inc.</a:t>
            </a:r>
            <a:br>
              <a:rPr lang="en-US" sz="2800" b="1" i="1" dirty="0">
                <a:solidFill>
                  <a:srgbClr val="002060"/>
                </a:solidFill>
              </a:rPr>
            </a:br>
            <a:r>
              <a:rPr lang="en-US" sz="2400" dirty="0">
                <a:solidFill>
                  <a:srgbClr val="40474F"/>
                </a:solidFill>
              </a:rPr>
              <a:t>939 F. Supp. 2d 572 (E.D. V.A. 2013) aff’d 549 F. Appx. 211 (4</a:t>
            </a:r>
            <a:r>
              <a:rPr lang="en-US" sz="2400" baseline="30000" dirty="0">
                <a:solidFill>
                  <a:srgbClr val="40474F"/>
                </a:solidFill>
              </a:rPr>
              <a:t>th</a:t>
            </a:r>
            <a:r>
              <a:rPr lang="en-US" sz="2400" dirty="0">
                <a:solidFill>
                  <a:srgbClr val="40474F"/>
                </a:solidFill>
              </a:rPr>
              <a:t> Cir. 2014)</a:t>
            </a:r>
            <a:endParaRPr lang="en-US" dirty="0"/>
          </a:p>
        </p:txBody>
      </p:sp>
      <p:sp>
        <p:nvSpPr>
          <p:cNvPr id="3" name="Content Placeholder 2"/>
          <p:cNvSpPr>
            <a:spLocks noGrp="1"/>
          </p:cNvSpPr>
          <p:nvPr>
            <p:ph idx="1"/>
          </p:nvPr>
        </p:nvSpPr>
        <p:spPr>
          <a:xfrm>
            <a:off x="138545" y="1496291"/>
            <a:ext cx="11903400" cy="4680672"/>
          </a:xfrm>
        </p:spPr>
        <p:txBody>
          <a:bodyPr>
            <a:normAutofit fontScale="92500"/>
          </a:bodyPr>
          <a:lstStyle/>
          <a:p>
            <a:pPr lvl="0">
              <a:buFont typeface="Arial" panose="020B0604020202020204" pitchFamily="34" charset="0"/>
              <a:buChar char="•"/>
            </a:pPr>
            <a:r>
              <a:rPr lang="en-US" sz="3000" b="1" dirty="0">
                <a:solidFill>
                  <a:srgbClr val="40474F"/>
                </a:solidFill>
              </a:rPr>
              <a:t>FACTS</a:t>
            </a:r>
          </a:p>
          <a:p>
            <a:pPr lvl="1">
              <a:buFont typeface="Arial" panose="020B0604020202020204" pitchFamily="34" charset="0"/>
              <a:buChar char="•"/>
            </a:pPr>
            <a:r>
              <a:rPr lang="en-US" sz="2600" dirty="0" smtClean="0">
                <a:solidFill>
                  <a:srgbClr val="40474F"/>
                </a:solidFill>
              </a:rPr>
              <a:t>Teaming Agreement for </a:t>
            </a:r>
            <a:r>
              <a:rPr lang="en-US" sz="2600" b="1" dirty="0" smtClean="0">
                <a:solidFill>
                  <a:srgbClr val="40474F"/>
                </a:solidFill>
              </a:rPr>
              <a:t>First OPM Contract</a:t>
            </a:r>
          </a:p>
          <a:p>
            <a:pPr lvl="2">
              <a:buFont typeface="Arial" panose="020B0604020202020204" pitchFamily="34" charset="0"/>
              <a:buChar char="•"/>
            </a:pPr>
            <a:r>
              <a:rPr lang="en-US" sz="2200" dirty="0" smtClean="0">
                <a:solidFill>
                  <a:srgbClr val="40474F"/>
                </a:solidFill>
              </a:rPr>
              <a:t>Subcontract appended to teaming agreement</a:t>
            </a:r>
          </a:p>
          <a:p>
            <a:pPr lvl="1">
              <a:buFont typeface="Arial" panose="020B0604020202020204" pitchFamily="34" charset="0"/>
              <a:buChar char="•"/>
            </a:pPr>
            <a:r>
              <a:rPr lang="en-US" sz="2600" dirty="0" smtClean="0">
                <a:solidFill>
                  <a:srgbClr val="40474F"/>
                </a:solidFill>
              </a:rPr>
              <a:t>Teaming </a:t>
            </a:r>
            <a:r>
              <a:rPr lang="en-US" sz="2600" dirty="0">
                <a:solidFill>
                  <a:srgbClr val="40474F"/>
                </a:solidFill>
              </a:rPr>
              <a:t>agreement for </a:t>
            </a:r>
            <a:r>
              <a:rPr lang="en-US" sz="2600" b="1" dirty="0">
                <a:solidFill>
                  <a:srgbClr val="40474F"/>
                </a:solidFill>
              </a:rPr>
              <a:t>S</a:t>
            </a:r>
            <a:r>
              <a:rPr lang="en-US" sz="2600" b="1" dirty="0" smtClean="0">
                <a:solidFill>
                  <a:srgbClr val="40474F"/>
                </a:solidFill>
              </a:rPr>
              <a:t>econd OPM </a:t>
            </a:r>
            <a:r>
              <a:rPr lang="en-US" sz="2600" b="1" dirty="0">
                <a:solidFill>
                  <a:srgbClr val="40474F"/>
                </a:solidFill>
              </a:rPr>
              <a:t>C</a:t>
            </a:r>
            <a:r>
              <a:rPr lang="en-US" sz="2600" b="1" dirty="0" smtClean="0">
                <a:solidFill>
                  <a:srgbClr val="40474F"/>
                </a:solidFill>
              </a:rPr>
              <a:t>ontract </a:t>
            </a:r>
            <a:r>
              <a:rPr lang="en-US" sz="2600" dirty="0" smtClean="0">
                <a:solidFill>
                  <a:srgbClr val="40474F"/>
                </a:solidFill>
              </a:rPr>
              <a:t>.  </a:t>
            </a:r>
            <a:r>
              <a:rPr lang="en-US" sz="2600" b="1" dirty="0" smtClean="0">
                <a:solidFill>
                  <a:srgbClr val="40474F"/>
                </a:solidFill>
              </a:rPr>
              <a:t>Parties agreed:</a:t>
            </a:r>
            <a:endParaRPr lang="en-US" sz="2600" b="1" dirty="0">
              <a:solidFill>
                <a:srgbClr val="40474F"/>
              </a:solidFill>
            </a:endParaRPr>
          </a:p>
          <a:p>
            <a:pPr lvl="2">
              <a:buFont typeface="Arial" panose="020B0604020202020204" pitchFamily="34" charset="0"/>
              <a:buChar char="•"/>
            </a:pPr>
            <a:r>
              <a:rPr lang="en-US" sz="2200" b="1" dirty="0" smtClean="0">
                <a:solidFill>
                  <a:srgbClr val="40474F"/>
                </a:solidFill>
              </a:rPr>
              <a:t>“</a:t>
            </a:r>
            <a:r>
              <a:rPr lang="en-US" sz="2200" dirty="0" smtClean="0">
                <a:solidFill>
                  <a:srgbClr val="40474F"/>
                </a:solidFill>
              </a:rPr>
              <a:t>[</a:t>
            </a:r>
            <a:r>
              <a:rPr lang="en-US" sz="2200" dirty="0">
                <a:solidFill>
                  <a:srgbClr val="40474F"/>
                </a:solidFill>
              </a:rPr>
              <a:t>in] the event [IE] is awarded a prime contract . . . </a:t>
            </a:r>
            <a:r>
              <a:rPr lang="en-US" sz="2200" b="1" dirty="0">
                <a:solidFill>
                  <a:srgbClr val="40474F"/>
                </a:solidFill>
              </a:rPr>
              <a:t>[IE] agrees to execute a subcontracting agreement to provide [</a:t>
            </a:r>
            <a:r>
              <a:rPr lang="en-US" sz="2200" b="1" dirty="0" err="1">
                <a:solidFill>
                  <a:srgbClr val="40474F"/>
                </a:solidFill>
              </a:rPr>
              <a:t>Cyberlock</a:t>
            </a:r>
            <a:r>
              <a:rPr lang="en-US" sz="2200" b="1" dirty="0">
                <a:solidFill>
                  <a:srgbClr val="40474F"/>
                </a:solidFill>
              </a:rPr>
              <a:t>] 49% of the prime contract for the work anticipated .</a:t>
            </a:r>
            <a:r>
              <a:rPr lang="en-US" sz="2200" dirty="0">
                <a:solidFill>
                  <a:srgbClr val="40474F"/>
                </a:solidFill>
              </a:rPr>
              <a:t> . . In Schedule A.”</a:t>
            </a:r>
          </a:p>
          <a:p>
            <a:pPr lvl="2">
              <a:buFont typeface="Arial" panose="020B0604020202020204" pitchFamily="34" charset="0"/>
              <a:buChar char="•"/>
            </a:pPr>
            <a:r>
              <a:rPr lang="en-US" sz="2200" dirty="0" smtClean="0">
                <a:solidFill>
                  <a:srgbClr val="40474F"/>
                </a:solidFill>
              </a:rPr>
              <a:t>Agreement </a:t>
            </a:r>
            <a:r>
              <a:rPr lang="en-US" sz="2200" b="1" dirty="0">
                <a:solidFill>
                  <a:srgbClr val="40474F"/>
                </a:solidFill>
              </a:rPr>
              <a:t>terminates upon” failure . . . to reach agreement on a subcontract after a reasonable period of good faith negotiation</a:t>
            </a:r>
          </a:p>
          <a:p>
            <a:pPr lvl="2">
              <a:buFont typeface="Arial" panose="020B0604020202020204" pitchFamily="34" charset="0"/>
              <a:buChar char="•"/>
            </a:pPr>
            <a:r>
              <a:rPr lang="en-US" sz="2200" dirty="0">
                <a:solidFill>
                  <a:srgbClr val="40474F"/>
                </a:solidFill>
              </a:rPr>
              <a:t>Work allocation subject to change</a:t>
            </a:r>
          </a:p>
          <a:p>
            <a:pPr lvl="2">
              <a:buFont typeface="Arial" panose="020B0604020202020204" pitchFamily="34" charset="0"/>
              <a:buChar char="•"/>
            </a:pPr>
            <a:r>
              <a:rPr lang="en-US" sz="2200" b="1" dirty="0">
                <a:solidFill>
                  <a:srgbClr val="40474F"/>
                </a:solidFill>
              </a:rPr>
              <a:t>Merger/Integration clause </a:t>
            </a:r>
            <a:r>
              <a:rPr lang="en-US" sz="2200" dirty="0">
                <a:solidFill>
                  <a:srgbClr val="40474F"/>
                </a:solidFill>
              </a:rPr>
              <a:t>states agreement “constitute[d] the entire agreement of the parties . . . and supersedes all prior communications”</a:t>
            </a:r>
          </a:p>
          <a:p>
            <a:pPr lvl="1">
              <a:buFont typeface="Arial" panose="020B0604020202020204" pitchFamily="34" charset="0"/>
              <a:buChar char="•"/>
            </a:pPr>
            <a:r>
              <a:rPr lang="en-US" sz="2600" b="1" dirty="0">
                <a:solidFill>
                  <a:srgbClr val="40474F"/>
                </a:solidFill>
              </a:rPr>
              <a:t>Subcontract negotiations fail</a:t>
            </a:r>
          </a:p>
          <a:p>
            <a:pPr lvl="1">
              <a:buFont typeface="Arial" panose="020B0604020202020204" pitchFamily="34" charset="0"/>
              <a:buChar char="•"/>
            </a:pPr>
            <a:r>
              <a:rPr lang="en-US" sz="2600" b="1" dirty="0" err="1" smtClean="0">
                <a:solidFill>
                  <a:srgbClr val="40474F"/>
                </a:solidFill>
              </a:rPr>
              <a:t>Cyberlock</a:t>
            </a:r>
            <a:r>
              <a:rPr lang="en-US" sz="2600" b="1" dirty="0" smtClean="0">
                <a:solidFill>
                  <a:srgbClr val="40474F"/>
                </a:solidFill>
              </a:rPr>
              <a:t> sues </a:t>
            </a:r>
            <a:r>
              <a:rPr lang="en-US" sz="2600" b="1" dirty="0">
                <a:solidFill>
                  <a:srgbClr val="40474F"/>
                </a:solidFill>
              </a:rPr>
              <a:t>for breach of contract</a:t>
            </a:r>
          </a:p>
          <a:p>
            <a:endParaRPr lang="en-US" dirty="0"/>
          </a:p>
        </p:txBody>
      </p:sp>
      <p:sp>
        <p:nvSpPr>
          <p:cNvPr id="4" name="Slide Number Placeholder 3"/>
          <p:cNvSpPr>
            <a:spLocks noGrp="1"/>
          </p:cNvSpPr>
          <p:nvPr>
            <p:ph type="sldNum" sz="quarter" idx="12"/>
          </p:nvPr>
        </p:nvSpPr>
        <p:spPr/>
        <p:txBody>
          <a:bodyPr/>
          <a:lstStyle/>
          <a:p>
            <a:fld id="{EB20E8D8-FBB4-1C47-ADBE-D6B3B57FF7B2}" type="slidenum">
              <a:rPr lang="en-US" smtClean="0"/>
              <a:t>9</a:t>
            </a:fld>
            <a:endParaRPr lang="en-US"/>
          </a:p>
        </p:txBody>
      </p:sp>
    </p:spTree>
    <p:extLst>
      <p:ext uri="{BB962C8B-B14F-4D97-AF65-F5344CB8AC3E}">
        <p14:creationId xmlns:p14="http://schemas.microsoft.com/office/powerpoint/2010/main" val="3541745756"/>
      </p:ext>
    </p:extLst>
  </p:cSld>
  <p:clrMapOvr>
    <a:masterClrMapping/>
  </p:clrMapOvr>
</p:sld>
</file>

<file path=ppt/theme/theme1.xml><?xml version="1.0" encoding="utf-8"?>
<a:theme xmlns:a="http://schemas.openxmlformats.org/drawingml/2006/main" name="Office Theme">
  <a:themeElements>
    <a:clrScheme name="SubCon17">
      <a:dk1>
        <a:srgbClr val="40474F"/>
      </a:dk1>
      <a:lt1>
        <a:srgbClr val="FFFFFF"/>
      </a:lt1>
      <a:dk2>
        <a:srgbClr val="40474F"/>
      </a:dk2>
      <a:lt2>
        <a:srgbClr val="E7E6E6"/>
      </a:lt2>
      <a:accent1>
        <a:srgbClr val="0077A0"/>
      </a:accent1>
      <a:accent2>
        <a:srgbClr val="DA471F"/>
      </a:accent2>
      <a:accent3>
        <a:srgbClr val="539536"/>
      </a:accent3>
      <a:accent4>
        <a:srgbClr val="F9C606"/>
      </a:accent4>
      <a:accent5>
        <a:srgbClr val="40474F"/>
      </a:accent5>
      <a:accent6>
        <a:srgbClr val="F0F0F0"/>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7089</TotalTime>
  <Words>1615</Words>
  <Application>Microsoft Office PowerPoint</Application>
  <PresentationFormat>Custom</PresentationFormat>
  <Paragraphs>262</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NOTICE This presentation is for informational purposes only.  It is not legal advice.  Legal problems are based on specific facts that require specific legal solutions. Be sure to contact your attorney (or us, of course) for fact-specific assistance should you need legal advice </vt:lpstr>
      <vt:lpstr>WHAT IS A TEAMING AGREEMENT? FAR 9.601 </vt:lpstr>
      <vt:lpstr>TEAMING AGREEMENTS  AND  SUBCONTRACTS COMPARED </vt:lpstr>
      <vt:lpstr>DIFFERING OBJECTIVES</vt:lpstr>
      <vt:lpstr>FIRST THINGS FIRST - EXECUTE A NONDISCLOSURE AGREEMENT</vt:lpstr>
      <vt:lpstr>EXECUTE NONDISCLOSURE AGREEMENT (continued) </vt:lpstr>
      <vt:lpstr>AN AGREEMENT TO NEGOTIATE  OR  AN AGREEMENT TO AWARD?</vt:lpstr>
      <vt:lpstr>CASE LAW - VIRGINIA Cyberlock Consulting, Inc. v. Information Experts, Inc. 939 F. Supp. 2d 572 (E.D. V.A. 2013) aff’d 549 F. Appx. 211 (4th Cir. 2014)</vt:lpstr>
      <vt:lpstr>CASE LAW - VIRGINIA Cyberlock Consulting, Inc. v. Information Experts, Inc.(continued) </vt:lpstr>
      <vt:lpstr> CASE LAW - PENNSYLVANIA ATACS Corp. v. Trans World Communications, Inc.,  155 F.3d 659 (3rd. Cir 1998) </vt:lpstr>
      <vt:lpstr>CASE LAW - PENNSYLVANIA ATACS  v. TWC (continued)</vt:lpstr>
      <vt:lpstr> CASE LAW – NEW YORK Teachers Insurance and Annuity Assoc. of America v. Tribune Co.,  670 F. Supp. 491 (S.D.N.Y. 1987) </vt:lpstr>
      <vt:lpstr> CASE LAW – NEW YORK TIAA v. Tribune Co., (continued) </vt:lpstr>
      <vt:lpstr>HOW TO NEGOTIATE AN ENFORCEABLE TEAMING AGREEMENT</vt:lpstr>
      <vt:lpstr> HOW TO NEGOTIATE AN ENFORCEABLE TEAMING AGREEMENT (continued) </vt:lpstr>
      <vt:lpstr>HOW TO NEGOTIATE AN ENFORCEABLE TEAMING AGREEMENT(continued)</vt:lpstr>
      <vt:lpstr>HELPFUL RECENT DEVELOPMENTS</vt:lpstr>
      <vt:lpstr>HELPFUL RECENT DEVELOPMENTS (continued)</vt:lpstr>
      <vt:lpstr>HELPFUL RECENT DEVELOPMENTS (continued)</vt:lpstr>
      <vt:lpstr>TEAMING AGREEMENT SHOULD ESTABLISH FAVORABLE SUBCONTRACT TERMS</vt:lpstr>
      <vt:lpstr>RISK BENEFIT/ANALYSIS </vt:lpstr>
      <vt:lpstr>THANK YOU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Aloshen</dc:creator>
  <cp:lastModifiedBy>Drew Brennan</cp:lastModifiedBy>
  <cp:revision>37</cp:revision>
  <cp:lastPrinted>2017-03-30T00:43:42Z</cp:lastPrinted>
  <dcterms:created xsi:type="dcterms:W3CDTF">2016-12-19T15:40:48Z</dcterms:created>
  <dcterms:modified xsi:type="dcterms:W3CDTF">2017-04-12T13:53:20Z</dcterms:modified>
</cp:coreProperties>
</file>